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handoutMasterIdLst>
    <p:handoutMasterId r:id="rId24"/>
  </p:handoutMasterIdLst>
  <p:sldIdLst>
    <p:sldId id="256" r:id="rId2"/>
    <p:sldId id="267" r:id="rId3"/>
    <p:sldId id="282" r:id="rId4"/>
    <p:sldId id="311" r:id="rId5"/>
    <p:sldId id="274" r:id="rId6"/>
    <p:sldId id="275" r:id="rId7"/>
    <p:sldId id="312" r:id="rId8"/>
    <p:sldId id="313" r:id="rId9"/>
    <p:sldId id="276" r:id="rId10"/>
    <p:sldId id="314" r:id="rId11"/>
    <p:sldId id="299" r:id="rId12"/>
    <p:sldId id="315" r:id="rId13"/>
    <p:sldId id="269" r:id="rId14"/>
    <p:sldId id="277" r:id="rId15"/>
    <p:sldId id="316" r:id="rId16"/>
    <p:sldId id="278" r:id="rId17"/>
    <p:sldId id="260" r:id="rId18"/>
    <p:sldId id="272" r:id="rId19"/>
    <p:sldId id="308" r:id="rId20"/>
    <p:sldId id="309" r:id="rId21"/>
    <p:sldId id="31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7080515-5078-61FF-2E1A-4CD73011E114}" name="Jenny Enos" initials="JE" userId="S::jenos@democracyfund.org::81785307-5a3a-4bf5-9518-5dbda0e1250c" providerId="AD"/>
  <p188:author id="{C2E2E41E-017F-7C77-314F-C06ACAA84524}" name="Robert Griffin" initials="RG" userId="c52e8a74d061cb0b" providerId="Windows Live"/>
  <p188:author id="{E8F71A9F-89E7-1BDE-387A-3CA7AEEFDC89}" name="Jenny Enos" initials="JE" userId="8YJLuIARgbhxbq+NzC8HU10Hd8qo6ZtBNAQJ8STNEFA=" providerId="None"/>
  <p188:author id="{CA89B1CB-1BDF-0F8F-57FB-30BFBAAAF6BB}" name="Joe Goldman" initials="JG" userId="QxMBVaD3dcY6M196xFXrqV4YjGwwxkQKX9Il8d73tTY=" providerId="None"/>
  <p188:author id="{5CC737FB-123F-23D5-904D-FEB33A25A444}" name="Lauren Hill" initials="LH" userId="Y/VYVUgTHaga008OZ3kR0GlZ/yZAYnl2NmTlH7+I4CY="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A4E9B"/>
    <a:srgbClr val="ED1B34"/>
    <a:srgbClr val="404040"/>
    <a:srgbClr val="5251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5323"/>
    <p:restoredTop sz="87912"/>
  </p:normalViewPr>
  <p:slideViewPr>
    <p:cSldViewPr snapToGrid="0" snapToObjects="1">
      <p:cViewPr varScale="1">
        <p:scale>
          <a:sx n="71" d="100"/>
          <a:sy n="71" d="100"/>
        </p:scale>
        <p:origin x="184" y="13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515405-782D-5426-9259-CDB9000FA5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934DB6-D9A5-5CA1-9F72-3BB2C34CF72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C0D21C-DEE9-C54D-8238-9A37672A63DF}" type="datetimeFigureOut">
              <a:rPr lang="en-US" smtClean="0"/>
              <a:t>11/21/25</a:t>
            </a:fld>
            <a:endParaRPr lang="en-US"/>
          </a:p>
        </p:txBody>
      </p:sp>
      <p:sp>
        <p:nvSpPr>
          <p:cNvPr id="4" name="Footer Placeholder 3">
            <a:extLst>
              <a:ext uri="{FF2B5EF4-FFF2-40B4-BE49-F238E27FC236}">
                <a16:creationId xmlns:a16="http://schemas.microsoft.com/office/drawing/2014/main" id="{409A05A4-FD45-19BE-23D1-AA90D756465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1.</a:t>
            </a:r>
          </a:p>
        </p:txBody>
      </p:sp>
      <p:sp>
        <p:nvSpPr>
          <p:cNvPr id="5" name="Slide Number Placeholder 4">
            <a:extLst>
              <a:ext uri="{FF2B5EF4-FFF2-40B4-BE49-F238E27FC236}">
                <a16:creationId xmlns:a16="http://schemas.microsoft.com/office/drawing/2014/main" id="{38C13B80-2D9D-17DA-0E71-3C35F5D16A6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7C5131-B9BE-FD4C-ADE4-9B086A655B35}" type="slidenum">
              <a:rPr lang="en-US" smtClean="0"/>
              <a:t>‹#›</a:t>
            </a:fld>
            <a:endParaRPr lang="en-US"/>
          </a:p>
        </p:txBody>
      </p:sp>
    </p:spTree>
    <p:extLst>
      <p:ext uri="{BB962C8B-B14F-4D97-AF65-F5344CB8AC3E}">
        <p14:creationId xmlns:p14="http://schemas.microsoft.com/office/powerpoint/2010/main" val="168147942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68CBB9-769A-834E-B962-2C98BBEA49E3}" type="datetimeFigureOut">
              <a:rPr lang="en-US" smtClean="0"/>
              <a:t>11/19/25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BA7EAD-EABA-5445-BAD4-A28345A6F208}" type="slidenum">
              <a:rPr lang="en-US" smtClean="0"/>
              <a:t>‹#›</a:t>
            </a:fld>
            <a:endParaRPr lang="en-US"/>
          </a:p>
        </p:txBody>
      </p:sp>
    </p:spTree>
    <p:extLst>
      <p:ext uri="{BB962C8B-B14F-4D97-AF65-F5344CB8AC3E}">
        <p14:creationId xmlns:p14="http://schemas.microsoft.com/office/powerpoint/2010/main" val="320972945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33fed75e09b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33fed75e09b_0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g33fed75e09b_0_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Logo Top">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E446BD9C-8904-E648-8440-AFADAE3A1F91}"/>
              </a:ext>
            </a:extLst>
          </p:cNvPr>
          <p:cNvSpPr>
            <a:spLocks noGrp="1"/>
          </p:cNvSpPr>
          <p:nvPr>
            <p:ph type="subTitle" idx="1"/>
          </p:nvPr>
        </p:nvSpPr>
        <p:spPr>
          <a:xfrm>
            <a:off x="914400" y="3751814"/>
            <a:ext cx="10363200" cy="834887"/>
          </a:xfrm>
        </p:spPr>
        <p:txBody>
          <a:bodyPr lIns="0" tIns="0" rIns="0" bIns="0">
            <a:normAutofit/>
          </a:bodyPr>
          <a:lstStyle>
            <a:lvl1pPr marL="0" indent="0" algn="l">
              <a:buNone/>
              <a:defRPr sz="3200" b="0" i="0">
                <a:latin typeface="Arial Narrow" panose="020B0604020202020204" pitchFamily="34" charset="0"/>
                <a:cs typeface="Arial Narrow"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itle 1">
            <a:extLst>
              <a:ext uri="{FF2B5EF4-FFF2-40B4-BE49-F238E27FC236}">
                <a16:creationId xmlns:a16="http://schemas.microsoft.com/office/drawing/2014/main" id="{F1211164-7E2C-414C-8DD9-ED9EF01817FE}"/>
              </a:ext>
            </a:extLst>
          </p:cNvPr>
          <p:cNvSpPr>
            <a:spLocks noGrp="1"/>
          </p:cNvSpPr>
          <p:nvPr>
            <p:ph type="title"/>
          </p:nvPr>
        </p:nvSpPr>
        <p:spPr>
          <a:xfrm>
            <a:off x="914400" y="2760279"/>
            <a:ext cx="10363200" cy="991533"/>
          </a:xfrm>
        </p:spPr>
        <p:txBody>
          <a:bodyPr lIns="0" tIns="0" rIns="0" bIns="0"/>
          <a:lstStyle/>
          <a:p>
            <a:r>
              <a:rPr lang="en-US"/>
              <a:t>Click to edit Master title style</a:t>
            </a:r>
            <a:endParaRPr lang="en-US" dirty="0"/>
          </a:p>
        </p:txBody>
      </p:sp>
      <p:sp>
        <p:nvSpPr>
          <p:cNvPr id="11" name="Text Placeholder 2">
            <a:extLst>
              <a:ext uri="{FF2B5EF4-FFF2-40B4-BE49-F238E27FC236}">
                <a16:creationId xmlns:a16="http://schemas.microsoft.com/office/drawing/2014/main" id="{4626DA13-D9F7-6C41-BACC-0819B38606B4}"/>
              </a:ext>
            </a:extLst>
          </p:cNvPr>
          <p:cNvSpPr>
            <a:spLocks noGrp="1"/>
          </p:cNvSpPr>
          <p:nvPr>
            <p:ph type="body" idx="13" hasCustomPrompt="1"/>
          </p:nvPr>
        </p:nvSpPr>
        <p:spPr>
          <a:xfrm>
            <a:off x="914400" y="2429607"/>
            <a:ext cx="3276600" cy="321794"/>
          </a:xfrm>
        </p:spPr>
        <p:txBody>
          <a:bodyPr lIns="0" tIns="0" rIns="0" bIns="0" anchor="ctr" anchorCtr="0">
            <a:normAutofit/>
          </a:bodyPr>
          <a:lstStyle>
            <a:lvl1pPr marL="0" indent="0">
              <a:buNone/>
              <a:defRPr sz="1000" b="1" i="0" kern="800" spc="100" baseline="0">
                <a:solidFill>
                  <a:schemeClr val="tx1">
                    <a:tint val="75000"/>
                  </a:schemeClr>
                </a:solidFill>
                <a:latin typeface="Arial Narrow" panose="020B0604020202020204" pitchFamily="34" charset="0"/>
                <a:cs typeface="Arial Narrow"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2" name="Picture 11">
            <a:extLst>
              <a:ext uri="{FF2B5EF4-FFF2-40B4-BE49-F238E27FC236}">
                <a16:creationId xmlns:a16="http://schemas.microsoft.com/office/drawing/2014/main" id="{BB3424F4-8AB6-B34F-A8A2-0A2DD3404FBC}"/>
              </a:ext>
            </a:extLst>
          </p:cNvPr>
          <p:cNvPicPr>
            <a:picLocks noChangeAspect="1"/>
          </p:cNvPicPr>
          <p:nvPr userDrawn="1"/>
        </p:nvPicPr>
        <p:blipFill>
          <a:blip r:embed="rId2"/>
          <a:stretch>
            <a:fillRect/>
          </a:stretch>
        </p:blipFill>
        <p:spPr>
          <a:xfrm>
            <a:off x="666261" y="354134"/>
            <a:ext cx="2088662" cy="1125309"/>
          </a:xfrm>
          <a:prstGeom prst="rect">
            <a:avLst/>
          </a:prstGeom>
        </p:spPr>
      </p:pic>
    </p:spTree>
    <p:extLst>
      <p:ext uri="{BB962C8B-B14F-4D97-AF65-F5344CB8AC3E}">
        <p14:creationId xmlns:p14="http://schemas.microsoft.com/office/powerpoint/2010/main" val="3051106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ing + Right Column">
    <p:bg>
      <p:bgPr>
        <a:solidFill>
          <a:schemeClr val="bg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4F6BEE0-2DA5-1A4C-B845-8663D35343F9}"/>
              </a:ext>
            </a:extLst>
          </p:cNvPr>
          <p:cNvSpPr>
            <a:spLocks noGrp="1"/>
          </p:cNvSpPr>
          <p:nvPr>
            <p:ph type="dt" sz="half" idx="10"/>
          </p:nvPr>
        </p:nvSpPr>
        <p:spPr/>
        <p:txBody>
          <a:bodyPr/>
          <a:lstStyle/>
          <a:p>
            <a:r>
              <a:rPr lang="en-US"/>
              <a:t>Democracy Fund</a:t>
            </a:r>
          </a:p>
        </p:txBody>
      </p:sp>
      <p:sp>
        <p:nvSpPr>
          <p:cNvPr id="5" name="Footer Placeholder 4">
            <a:extLst>
              <a:ext uri="{FF2B5EF4-FFF2-40B4-BE49-F238E27FC236}">
                <a16:creationId xmlns:a16="http://schemas.microsoft.com/office/drawing/2014/main" id="{40B7B33F-A3C6-0B47-B152-17F8E0DF7C9E}"/>
              </a:ext>
            </a:extLst>
          </p:cNvPr>
          <p:cNvSpPr>
            <a:spLocks noGrp="1"/>
          </p:cNvSpPr>
          <p:nvPr>
            <p:ph type="ftr" sz="quarter" idx="11"/>
          </p:nvPr>
        </p:nvSpPr>
        <p:spPr/>
        <p:txBody>
          <a:bodyPr/>
          <a:lstStyle/>
          <a:p>
            <a:r>
              <a:rPr lang="en-US"/>
              <a:t>democracyfund.org</a:t>
            </a:r>
          </a:p>
        </p:txBody>
      </p:sp>
      <p:sp>
        <p:nvSpPr>
          <p:cNvPr id="6" name="Slide Number Placeholder 5">
            <a:extLst>
              <a:ext uri="{FF2B5EF4-FFF2-40B4-BE49-F238E27FC236}">
                <a16:creationId xmlns:a16="http://schemas.microsoft.com/office/drawing/2014/main" id="{BAE37E79-19DC-E544-8BD7-867A07DADA76}"/>
              </a:ext>
            </a:extLst>
          </p:cNvPr>
          <p:cNvSpPr>
            <a:spLocks noGrp="1"/>
          </p:cNvSpPr>
          <p:nvPr>
            <p:ph type="sldNum" sz="quarter" idx="12"/>
          </p:nvPr>
        </p:nvSpPr>
        <p:spPr/>
        <p:txBody>
          <a:bodyPr/>
          <a:lstStyle/>
          <a:p>
            <a:fld id="{7071B1D3-77D8-5E40-9181-BE0778747AE6}" type="slidenum">
              <a:rPr lang="en-US" smtClean="0"/>
              <a:t>‹#›</a:t>
            </a:fld>
            <a:endParaRPr lang="en-US"/>
          </a:p>
        </p:txBody>
      </p:sp>
      <p:sp>
        <p:nvSpPr>
          <p:cNvPr id="9" name="Subtitle 2">
            <a:extLst>
              <a:ext uri="{FF2B5EF4-FFF2-40B4-BE49-F238E27FC236}">
                <a16:creationId xmlns:a16="http://schemas.microsoft.com/office/drawing/2014/main" id="{FA62A264-08CE-BC4E-BF6C-947BF8A1968A}"/>
              </a:ext>
            </a:extLst>
          </p:cNvPr>
          <p:cNvSpPr>
            <a:spLocks noGrp="1"/>
          </p:cNvSpPr>
          <p:nvPr>
            <p:ph type="subTitle" idx="1"/>
          </p:nvPr>
        </p:nvSpPr>
        <p:spPr>
          <a:xfrm>
            <a:off x="914400" y="3095322"/>
            <a:ext cx="6819900" cy="834887"/>
          </a:xfrm>
        </p:spPr>
        <p:txBody>
          <a:bodyPr lIns="0" tIns="0" rIns="0" bIns="0">
            <a:normAutofit/>
          </a:bodyPr>
          <a:lstStyle>
            <a:lvl1pPr marL="0" indent="0" algn="l">
              <a:buNone/>
              <a:defRPr sz="3200" b="0" i="0">
                <a:latin typeface="Arial Narrow" panose="020B0604020202020204" pitchFamily="34" charset="0"/>
                <a:cs typeface="Arial Narrow"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itle 1">
            <a:extLst>
              <a:ext uri="{FF2B5EF4-FFF2-40B4-BE49-F238E27FC236}">
                <a16:creationId xmlns:a16="http://schemas.microsoft.com/office/drawing/2014/main" id="{ED5BFECE-591E-4843-BD7C-9BB4901F4914}"/>
              </a:ext>
            </a:extLst>
          </p:cNvPr>
          <p:cNvSpPr>
            <a:spLocks noGrp="1"/>
          </p:cNvSpPr>
          <p:nvPr>
            <p:ph type="title"/>
          </p:nvPr>
        </p:nvSpPr>
        <p:spPr>
          <a:xfrm>
            <a:off x="914400" y="2103787"/>
            <a:ext cx="6819900" cy="991533"/>
          </a:xfrm>
        </p:spPr>
        <p:txBody>
          <a:body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ABAB2B4E-8C89-144F-B619-99C9BB34F754}"/>
              </a:ext>
            </a:extLst>
          </p:cNvPr>
          <p:cNvSpPr>
            <a:spLocks noGrp="1"/>
          </p:cNvSpPr>
          <p:nvPr>
            <p:ph sz="half" idx="13"/>
          </p:nvPr>
        </p:nvSpPr>
        <p:spPr>
          <a:xfrm>
            <a:off x="8001000" y="571500"/>
            <a:ext cx="3276600" cy="5600699"/>
          </a:xfrm>
        </p:spPr>
        <p:txBody>
          <a:bodyPr lIns="0" anchor="ct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685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ing + Right Image">
    <p:bg>
      <p:bgPr>
        <a:solidFill>
          <a:schemeClr val="bg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15DA8F7-88A3-6A4D-9D03-B86839543668}"/>
              </a:ext>
            </a:extLst>
          </p:cNvPr>
          <p:cNvSpPr>
            <a:spLocks noGrp="1"/>
          </p:cNvSpPr>
          <p:nvPr>
            <p:ph type="pic" sz="quarter" idx="13"/>
          </p:nvPr>
        </p:nvSpPr>
        <p:spPr>
          <a:xfrm>
            <a:off x="8001000" y="0"/>
            <a:ext cx="4191000" cy="6858000"/>
          </a:xfrm>
        </p:spPr>
        <p:txBody>
          <a:bodyPr/>
          <a:lstStyle/>
          <a:p>
            <a:r>
              <a:rPr lang="en-US"/>
              <a:t>Click icon to add picture</a:t>
            </a:r>
          </a:p>
        </p:txBody>
      </p:sp>
      <p:sp>
        <p:nvSpPr>
          <p:cNvPr id="4" name="Date Placeholder 3">
            <a:extLst>
              <a:ext uri="{FF2B5EF4-FFF2-40B4-BE49-F238E27FC236}">
                <a16:creationId xmlns:a16="http://schemas.microsoft.com/office/drawing/2014/main" id="{14F6BEE0-2DA5-1A4C-B845-8663D35343F9}"/>
              </a:ext>
            </a:extLst>
          </p:cNvPr>
          <p:cNvSpPr>
            <a:spLocks noGrp="1"/>
          </p:cNvSpPr>
          <p:nvPr>
            <p:ph type="dt" sz="half" idx="10"/>
          </p:nvPr>
        </p:nvSpPr>
        <p:spPr/>
        <p:txBody>
          <a:bodyPr/>
          <a:lstStyle/>
          <a:p>
            <a:r>
              <a:rPr lang="en-US"/>
              <a:t>Democracy Fund</a:t>
            </a:r>
          </a:p>
        </p:txBody>
      </p:sp>
      <p:sp>
        <p:nvSpPr>
          <p:cNvPr id="5" name="Footer Placeholder 4">
            <a:extLst>
              <a:ext uri="{FF2B5EF4-FFF2-40B4-BE49-F238E27FC236}">
                <a16:creationId xmlns:a16="http://schemas.microsoft.com/office/drawing/2014/main" id="{40B7B33F-A3C6-0B47-B152-17F8E0DF7C9E}"/>
              </a:ext>
            </a:extLst>
          </p:cNvPr>
          <p:cNvSpPr>
            <a:spLocks noGrp="1"/>
          </p:cNvSpPr>
          <p:nvPr>
            <p:ph type="ftr" sz="quarter" idx="11"/>
          </p:nvPr>
        </p:nvSpPr>
        <p:spPr/>
        <p:txBody>
          <a:bodyPr/>
          <a:lstStyle/>
          <a:p>
            <a:r>
              <a:rPr lang="en-US"/>
              <a:t>democracyfund.org</a:t>
            </a:r>
          </a:p>
        </p:txBody>
      </p:sp>
      <p:sp>
        <p:nvSpPr>
          <p:cNvPr id="6" name="Slide Number Placeholder 5">
            <a:extLst>
              <a:ext uri="{FF2B5EF4-FFF2-40B4-BE49-F238E27FC236}">
                <a16:creationId xmlns:a16="http://schemas.microsoft.com/office/drawing/2014/main" id="{BAE37E79-19DC-E544-8BD7-867A07DADA76}"/>
              </a:ext>
            </a:extLst>
          </p:cNvPr>
          <p:cNvSpPr>
            <a:spLocks noGrp="1"/>
          </p:cNvSpPr>
          <p:nvPr>
            <p:ph type="sldNum" sz="quarter" idx="12"/>
          </p:nvPr>
        </p:nvSpPr>
        <p:spPr/>
        <p:txBody>
          <a:bodyPr/>
          <a:lstStyle/>
          <a:p>
            <a:fld id="{7071B1D3-77D8-5E40-9181-BE0778747AE6}" type="slidenum">
              <a:rPr lang="en-US" smtClean="0"/>
              <a:t>‹#›</a:t>
            </a:fld>
            <a:endParaRPr lang="en-US"/>
          </a:p>
        </p:txBody>
      </p:sp>
      <p:sp>
        <p:nvSpPr>
          <p:cNvPr id="8" name="Subtitle 2">
            <a:extLst>
              <a:ext uri="{FF2B5EF4-FFF2-40B4-BE49-F238E27FC236}">
                <a16:creationId xmlns:a16="http://schemas.microsoft.com/office/drawing/2014/main" id="{7B564FF3-BD43-034C-B65B-6E0A36C86E18}"/>
              </a:ext>
            </a:extLst>
          </p:cNvPr>
          <p:cNvSpPr>
            <a:spLocks noGrp="1"/>
          </p:cNvSpPr>
          <p:nvPr>
            <p:ph type="subTitle" idx="1"/>
          </p:nvPr>
        </p:nvSpPr>
        <p:spPr>
          <a:xfrm>
            <a:off x="914400" y="3095322"/>
            <a:ext cx="6819900" cy="834887"/>
          </a:xfrm>
        </p:spPr>
        <p:txBody>
          <a:bodyPr lIns="0" tIns="0" rIns="0" bIns="0">
            <a:normAutofit/>
          </a:bodyPr>
          <a:lstStyle>
            <a:lvl1pPr marL="0" indent="0" algn="l">
              <a:buNone/>
              <a:defRPr sz="3200" b="0" i="0">
                <a:latin typeface="Arial Narrow" panose="020B0604020202020204" pitchFamily="34" charset="0"/>
                <a:cs typeface="Arial Narrow"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Title 1">
            <a:extLst>
              <a:ext uri="{FF2B5EF4-FFF2-40B4-BE49-F238E27FC236}">
                <a16:creationId xmlns:a16="http://schemas.microsoft.com/office/drawing/2014/main" id="{56809DE4-8FC7-2042-A876-6714A003A360}"/>
              </a:ext>
            </a:extLst>
          </p:cNvPr>
          <p:cNvSpPr>
            <a:spLocks noGrp="1"/>
          </p:cNvSpPr>
          <p:nvPr>
            <p:ph type="title"/>
          </p:nvPr>
        </p:nvSpPr>
        <p:spPr>
          <a:xfrm>
            <a:off x="914400" y="2103787"/>
            <a:ext cx="6819900" cy="991533"/>
          </a:xfrm>
        </p:spPr>
        <p:txBody>
          <a:bodyPr/>
          <a:lstStyle/>
          <a:p>
            <a:r>
              <a:rPr lang="en-US"/>
              <a:t>Click to edit Master title style</a:t>
            </a:r>
            <a:endParaRPr lang="en-US" dirty="0"/>
          </a:p>
        </p:txBody>
      </p:sp>
    </p:spTree>
    <p:extLst>
      <p:ext uri="{BB962C8B-B14F-4D97-AF65-F5344CB8AC3E}">
        <p14:creationId xmlns:p14="http://schemas.microsoft.com/office/powerpoint/2010/main" val="1112802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2-Col Right Image">
    <p:bg>
      <p:bgPr>
        <a:solidFill>
          <a:schemeClr val="bg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15DA8F7-88A3-6A4D-9D03-B86839543668}"/>
              </a:ext>
            </a:extLst>
          </p:cNvPr>
          <p:cNvSpPr>
            <a:spLocks noGrp="1"/>
          </p:cNvSpPr>
          <p:nvPr>
            <p:ph type="pic" sz="quarter" idx="13"/>
          </p:nvPr>
        </p:nvSpPr>
        <p:spPr>
          <a:xfrm>
            <a:off x="4737463" y="0"/>
            <a:ext cx="7454537" cy="6858000"/>
          </a:xfrm>
        </p:spPr>
        <p:txBody>
          <a:bodyPr/>
          <a:lstStyle/>
          <a:p>
            <a:r>
              <a:rPr lang="en-US"/>
              <a:t>Click icon to add picture</a:t>
            </a:r>
          </a:p>
        </p:txBody>
      </p:sp>
      <p:sp>
        <p:nvSpPr>
          <p:cNvPr id="4" name="Date Placeholder 3">
            <a:extLst>
              <a:ext uri="{FF2B5EF4-FFF2-40B4-BE49-F238E27FC236}">
                <a16:creationId xmlns:a16="http://schemas.microsoft.com/office/drawing/2014/main" id="{14F6BEE0-2DA5-1A4C-B845-8663D35343F9}"/>
              </a:ext>
            </a:extLst>
          </p:cNvPr>
          <p:cNvSpPr>
            <a:spLocks noGrp="1"/>
          </p:cNvSpPr>
          <p:nvPr>
            <p:ph type="dt" sz="half" idx="10"/>
          </p:nvPr>
        </p:nvSpPr>
        <p:spPr/>
        <p:txBody>
          <a:bodyPr/>
          <a:lstStyle/>
          <a:p>
            <a:r>
              <a:rPr lang="en-US"/>
              <a:t>Democracy Fund</a:t>
            </a:r>
          </a:p>
        </p:txBody>
      </p:sp>
      <p:sp>
        <p:nvSpPr>
          <p:cNvPr id="5" name="Footer Placeholder 4">
            <a:extLst>
              <a:ext uri="{FF2B5EF4-FFF2-40B4-BE49-F238E27FC236}">
                <a16:creationId xmlns:a16="http://schemas.microsoft.com/office/drawing/2014/main" id="{40B7B33F-A3C6-0B47-B152-17F8E0DF7C9E}"/>
              </a:ext>
            </a:extLst>
          </p:cNvPr>
          <p:cNvSpPr>
            <a:spLocks noGrp="1"/>
          </p:cNvSpPr>
          <p:nvPr>
            <p:ph type="ftr" sz="quarter" idx="11"/>
          </p:nvPr>
        </p:nvSpPr>
        <p:spPr/>
        <p:txBody>
          <a:bodyPr/>
          <a:lstStyle/>
          <a:p>
            <a:r>
              <a:rPr lang="en-US"/>
              <a:t>democracyfund.org</a:t>
            </a:r>
          </a:p>
        </p:txBody>
      </p:sp>
      <p:sp>
        <p:nvSpPr>
          <p:cNvPr id="6" name="Slide Number Placeholder 5">
            <a:extLst>
              <a:ext uri="{FF2B5EF4-FFF2-40B4-BE49-F238E27FC236}">
                <a16:creationId xmlns:a16="http://schemas.microsoft.com/office/drawing/2014/main" id="{BAE37E79-19DC-E544-8BD7-867A07DADA76}"/>
              </a:ext>
            </a:extLst>
          </p:cNvPr>
          <p:cNvSpPr>
            <a:spLocks noGrp="1"/>
          </p:cNvSpPr>
          <p:nvPr>
            <p:ph type="sldNum" sz="quarter" idx="12"/>
          </p:nvPr>
        </p:nvSpPr>
        <p:spPr/>
        <p:txBody>
          <a:bodyPr/>
          <a:lstStyle/>
          <a:p>
            <a:fld id="{7071B1D3-77D8-5E40-9181-BE0778747AE6}" type="slidenum">
              <a:rPr lang="en-US" smtClean="0"/>
              <a:t>‹#›</a:t>
            </a:fld>
            <a:endParaRPr lang="en-US"/>
          </a:p>
        </p:txBody>
      </p:sp>
      <p:sp>
        <p:nvSpPr>
          <p:cNvPr id="12" name="Title 1">
            <a:extLst>
              <a:ext uri="{FF2B5EF4-FFF2-40B4-BE49-F238E27FC236}">
                <a16:creationId xmlns:a16="http://schemas.microsoft.com/office/drawing/2014/main" id="{56809DE4-8FC7-2042-A876-6714A003A360}"/>
              </a:ext>
            </a:extLst>
          </p:cNvPr>
          <p:cNvSpPr>
            <a:spLocks noGrp="1"/>
          </p:cNvSpPr>
          <p:nvPr>
            <p:ph type="title"/>
          </p:nvPr>
        </p:nvSpPr>
        <p:spPr>
          <a:xfrm>
            <a:off x="914398" y="571501"/>
            <a:ext cx="3276599" cy="2857499"/>
          </a:xfrm>
        </p:spPr>
        <p:txBody>
          <a:body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CA5F3201-0D1A-DE4D-9C69-312EF44BA742}"/>
              </a:ext>
            </a:extLst>
          </p:cNvPr>
          <p:cNvCxnSpPr/>
          <p:nvPr userDrawn="1"/>
        </p:nvCxnSpPr>
        <p:spPr>
          <a:xfrm>
            <a:off x="914400" y="3730251"/>
            <a:ext cx="16002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3D1809DA-7F6D-3142-BF52-AE46E311F58F}"/>
              </a:ext>
            </a:extLst>
          </p:cNvPr>
          <p:cNvSpPr>
            <a:spLocks noGrp="1"/>
          </p:cNvSpPr>
          <p:nvPr>
            <p:ph type="body" sz="quarter" idx="14"/>
          </p:nvPr>
        </p:nvSpPr>
        <p:spPr>
          <a:xfrm>
            <a:off x="914400" y="4015512"/>
            <a:ext cx="3276600" cy="2156687"/>
          </a:xfrm>
        </p:spPr>
        <p:txBody>
          <a:bodyPr>
            <a:normAutofit/>
          </a:bodyPr>
          <a:lstStyle>
            <a:lvl1pPr marL="0" indent="0">
              <a:buNone/>
              <a:defRPr sz="1800"/>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92016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DAF8B-56EB-1B49-849C-320B7AF755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7AAAAC-A0E8-B24F-A8D7-747DA16AA44A}"/>
              </a:ext>
            </a:extLst>
          </p:cNvPr>
          <p:cNvSpPr>
            <a:spLocks noGrp="1"/>
          </p:cNvSpPr>
          <p:nvPr>
            <p:ph sz="half" idx="1"/>
          </p:nvPr>
        </p:nvSpPr>
        <p:spPr>
          <a:xfrm>
            <a:off x="914400" y="1825625"/>
            <a:ext cx="3276600" cy="4351338"/>
          </a:xfrm>
        </p:spPr>
        <p:txBody>
          <a:bodyPr l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202249-2814-C14C-B941-B0B16D498CF7}"/>
              </a:ext>
            </a:extLst>
          </p:cNvPr>
          <p:cNvSpPr>
            <a:spLocks noGrp="1"/>
          </p:cNvSpPr>
          <p:nvPr>
            <p:ph type="dt" sz="half" idx="10"/>
          </p:nvPr>
        </p:nvSpPr>
        <p:spPr/>
        <p:txBody>
          <a:bodyPr/>
          <a:lstStyle/>
          <a:p>
            <a:r>
              <a:rPr lang="en-US"/>
              <a:t>Democracy Fund</a:t>
            </a:r>
          </a:p>
        </p:txBody>
      </p:sp>
      <p:sp>
        <p:nvSpPr>
          <p:cNvPr id="6" name="Footer Placeholder 5">
            <a:extLst>
              <a:ext uri="{FF2B5EF4-FFF2-40B4-BE49-F238E27FC236}">
                <a16:creationId xmlns:a16="http://schemas.microsoft.com/office/drawing/2014/main" id="{1135CDA6-22DD-5D42-9F85-BE5001DBBDC5}"/>
              </a:ext>
            </a:extLst>
          </p:cNvPr>
          <p:cNvSpPr>
            <a:spLocks noGrp="1"/>
          </p:cNvSpPr>
          <p:nvPr>
            <p:ph type="ftr" sz="quarter" idx="11"/>
          </p:nvPr>
        </p:nvSpPr>
        <p:spPr/>
        <p:txBody>
          <a:bodyPr/>
          <a:lstStyle/>
          <a:p>
            <a:r>
              <a:rPr lang="en-US"/>
              <a:t>democracyfund.org</a:t>
            </a:r>
          </a:p>
        </p:txBody>
      </p:sp>
      <p:sp>
        <p:nvSpPr>
          <p:cNvPr id="7" name="Slide Number Placeholder 6">
            <a:extLst>
              <a:ext uri="{FF2B5EF4-FFF2-40B4-BE49-F238E27FC236}">
                <a16:creationId xmlns:a16="http://schemas.microsoft.com/office/drawing/2014/main" id="{BE9D525E-1151-9947-B0EF-64653E2F3C6E}"/>
              </a:ext>
            </a:extLst>
          </p:cNvPr>
          <p:cNvSpPr>
            <a:spLocks noGrp="1"/>
          </p:cNvSpPr>
          <p:nvPr>
            <p:ph type="sldNum" sz="quarter" idx="12"/>
          </p:nvPr>
        </p:nvSpPr>
        <p:spPr/>
        <p:txBody>
          <a:bodyPr/>
          <a:lstStyle/>
          <a:p>
            <a:fld id="{7071B1D3-77D8-5E40-9181-BE0778747AE6}" type="slidenum">
              <a:rPr lang="en-US" smtClean="0"/>
              <a:t>‹#›</a:t>
            </a:fld>
            <a:endParaRPr lang="en-US"/>
          </a:p>
        </p:txBody>
      </p:sp>
      <p:sp>
        <p:nvSpPr>
          <p:cNvPr id="8" name="Content Placeholder 2">
            <a:extLst>
              <a:ext uri="{FF2B5EF4-FFF2-40B4-BE49-F238E27FC236}">
                <a16:creationId xmlns:a16="http://schemas.microsoft.com/office/drawing/2014/main" id="{863C780A-6945-404B-8E6B-362B6B8B8973}"/>
              </a:ext>
            </a:extLst>
          </p:cNvPr>
          <p:cNvSpPr>
            <a:spLocks noGrp="1"/>
          </p:cNvSpPr>
          <p:nvPr>
            <p:ph sz="half" idx="13"/>
          </p:nvPr>
        </p:nvSpPr>
        <p:spPr>
          <a:xfrm>
            <a:off x="4466490" y="1825625"/>
            <a:ext cx="3276602" cy="4351338"/>
          </a:xfrm>
        </p:spPr>
        <p:txBody>
          <a:bodyPr l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05728330-3A8D-CE4B-93CB-42C54B0DF30A}"/>
              </a:ext>
            </a:extLst>
          </p:cNvPr>
          <p:cNvSpPr>
            <a:spLocks noGrp="1"/>
          </p:cNvSpPr>
          <p:nvPr>
            <p:ph sz="half" idx="14"/>
          </p:nvPr>
        </p:nvSpPr>
        <p:spPr>
          <a:xfrm>
            <a:off x="8018582" y="1825625"/>
            <a:ext cx="3259018" cy="4351338"/>
          </a:xfrm>
        </p:spPr>
        <p:txBody>
          <a:bodyPr l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9684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DAF8B-56EB-1B49-849C-320B7AF755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7AAAAC-A0E8-B24F-A8D7-747DA16AA44A}"/>
              </a:ext>
            </a:extLst>
          </p:cNvPr>
          <p:cNvSpPr>
            <a:spLocks noGrp="1"/>
          </p:cNvSpPr>
          <p:nvPr>
            <p:ph sz="half" idx="1"/>
          </p:nvPr>
        </p:nvSpPr>
        <p:spPr>
          <a:xfrm>
            <a:off x="914399" y="1825625"/>
            <a:ext cx="4984232" cy="4351338"/>
          </a:xfrm>
        </p:spPr>
        <p:txBody>
          <a:bodyPr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E6DD0F-8AE5-704A-BEAE-C84CDFBD994C}"/>
              </a:ext>
            </a:extLst>
          </p:cNvPr>
          <p:cNvSpPr>
            <a:spLocks noGrp="1"/>
          </p:cNvSpPr>
          <p:nvPr>
            <p:ph sz="half" idx="2"/>
          </p:nvPr>
        </p:nvSpPr>
        <p:spPr>
          <a:xfrm>
            <a:off x="6293368" y="1825625"/>
            <a:ext cx="4984232" cy="4351338"/>
          </a:xfr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202249-2814-C14C-B941-B0B16D498CF7}"/>
              </a:ext>
            </a:extLst>
          </p:cNvPr>
          <p:cNvSpPr>
            <a:spLocks noGrp="1"/>
          </p:cNvSpPr>
          <p:nvPr>
            <p:ph type="dt" sz="half" idx="10"/>
          </p:nvPr>
        </p:nvSpPr>
        <p:spPr/>
        <p:txBody>
          <a:bodyPr/>
          <a:lstStyle/>
          <a:p>
            <a:r>
              <a:rPr lang="en-US"/>
              <a:t>Democracy Fund</a:t>
            </a:r>
          </a:p>
        </p:txBody>
      </p:sp>
      <p:sp>
        <p:nvSpPr>
          <p:cNvPr id="6" name="Footer Placeholder 5">
            <a:extLst>
              <a:ext uri="{FF2B5EF4-FFF2-40B4-BE49-F238E27FC236}">
                <a16:creationId xmlns:a16="http://schemas.microsoft.com/office/drawing/2014/main" id="{1135CDA6-22DD-5D42-9F85-BE5001DBBDC5}"/>
              </a:ext>
            </a:extLst>
          </p:cNvPr>
          <p:cNvSpPr>
            <a:spLocks noGrp="1"/>
          </p:cNvSpPr>
          <p:nvPr>
            <p:ph type="ftr" sz="quarter" idx="11"/>
          </p:nvPr>
        </p:nvSpPr>
        <p:spPr/>
        <p:txBody>
          <a:bodyPr/>
          <a:lstStyle/>
          <a:p>
            <a:r>
              <a:rPr lang="en-US"/>
              <a:t>democracyfund.org</a:t>
            </a:r>
          </a:p>
        </p:txBody>
      </p:sp>
      <p:sp>
        <p:nvSpPr>
          <p:cNvPr id="7" name="Slide Number Placeholder 6">
            <a:extLst>
              <a:ext uri="{FF2B5EF4-FFF2-40B4-BE49-F238E27FC236}">
                <a16:creationId xmlns:a16="http://schemas.microsoft.com/office/drawing/2014/main" id="{BE9D525E-1151-9947-B0EF-64653E2F3C6E}"/>
              </a:ext>
            </a:extLst>
          </p:cNvPr>
          <p:cNvSpPr>
            <a:spLocks noGrp="1"/>
          </p:cNvSpPr>
          <p:nvPr>
            <p:ph type="sldNum" sz="quarter" idx="12"/>
          </p:nvPr>
        </p:nvSpPr>
        <p:spPr/>
        <p:txBody>
          <a:bodyPr/>
          <a:lstStyle/>
          <a:p>
            <a:fld id="{7071B1D3-77D8-5E40-9181-BE0778747AE6}" type="slidenum">
              <a:rPr lang="en-US" smtClean="0"/>
              <a:t>‹#›</a:t>
            </a:fld>
            <a:endParaRPr lang="en-US"/>
          </a:p>
        </p:txBody>
      </p:sp>
    </p:spTree>
    <p:extLst>
      <p:ext uri="{BB962C8B-B14F-4D97-AF65-F5344CB8AC3E}">
        <p14:creationId xmlns:p14="http://schemas.microsoft.com/office/powerpoint/2010/main" val="1567670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ntent Two Column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EEE7-4CA9-714E-A7FC-CFB747408774}"/>
              </a:ext>
            </a:extLst>
          </p:cNvPr>
          <p:cNvSpPr>
            <a:spLocks noGrp="1"/>
          </p:cNvSpPr>
          <p:nvPr>
            <p:ph type="title"/>
          </p:nvPr>
        </p:nvSpPr>
        <p:spPr>
          <a:xfrm>
            <a:off x="914398" y="571500"/>
            <a:ext cx="10363202" cy="1119188"/>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A75AA7-484A-F143-8AA2-2440DEC11D0E}"/>
              </a:ext>
            </a:extLst>
          </p:cNvPr>
          <p:cNvSpPr>
            <a:spLocks noGrp="1"/>
          </p:cNvSpPr>
          <p:nvPr>
            <p:ph type="body" idx="1"/>
          </p:nvPr>
        </p:nvSpPr>
        <p:spPr>
          <a:xfrm>
            <a:off x="914398" y="1690688"/>
            <a:ext cx="5083177" cy="647700"/>
          </a:xfrm>
        </p:spPr>
        <p:txBody>
          <a:bodyPr lIns="0" anchor="b">
            <a:normAutofit/>
          </a:bodyPr>
          <a:lstStyle>
            <a:lvl1pPr marL="0" indent="0">
              <a:buNone/>
              <a:defRPr sz="3200" b="0" i="0">
                <a:latin typeface="Arial Narrow" panose="020B0604020202020204" pitchFamily="34" charset="0"/>
                <a:cs typeface="Arial Narrow"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0E7942-9DF3-9645-860B-72FAEC9533EF}"/>
              </a:ext>
            </a:extLst>
          </p:cNvPr>
          <p:cNvSpPr>
            <a:spLocks noGrp="1"/>
          </p:cNvSpPr>
          <p:nvPr>
            <p:ph sz="half" idx="2"/>
          </p:nvPr>
        </p:nvSpPr>
        <p:spPr>
          <a:xfrm>
            <a:off x="914398" y="2505075"/>
            <a:ext cx="5083177" cy="3684588"/>
          </a:xfrm>
        </p:spPr>
        <p:txBody>
          <a:bodyPr l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4C3CFA0D-C99C-6845-80E8-A6DC8891A6FE}"/>
              </a:ext>
            </a:extLst>
          </p:cNvPr>
          <p:cNvSpPr>
            <a:spLocks noGrp="1"/>
          </p:cNvSpPr>
          <p:nvPr>
            <p:ph type="body" sz="quarter" idx="3"/>
          </p:nvPr>
        </p:nvSpPr>
        <p:spPr>
          <a:xfrm>
            <a:off x="6172200" y="1690688"/>
            <a:ext cx="5105400" cy="647700"/>
          </a:xfrm>
        </p:spPr>
        <p:txBody>
          <a:bodyPr lIns="0" anchor="b">
            <a:normAutofit/>
          </a:bodyPr>
          <a:lstStyle>
            <a:lvl1pPr marL="0" indent="0">
              <a:buNone/>
              <a:defRPr sz="3200" b="0" i="0">
                <a:latin typeface="Arial Narrow" panose="020B0604020202020204" pitchFamily="34" charset="0"/>
                <a:cs typeface="Arial Narrow"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EB2E7B-1F56-3843-8D7C-0F185A75CDEF}"/>
              </a:ext>
            </a:extLst>
          </p:cNvPr>
          <p:cNvSpPr>
            <a:spLocks noGrp="1"/>
          </p:cNvSpPr>
          <p:nvPr>
            <p:ph sz="quarter" idx="4"/>
          </p:nvPr>
        </p:nvSpPr>
        <p:spPr>
          <a:xfrm>
            <a:off x="6172200" y="2505075"/>
            <a:ext cx="5105400" cy="3684588"/>
          </a:xfrm>
        </p:spPr>
        <p:txBody>
          <a:bodyPr l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62F452-6B73-0148-806C-835C67F06167}"/>
              </a:ext>
            </a:extLst>
          </p:cNvPr>
          <p:cNvSpPr>
            <a:spLocks noGrp="1"/>
          </p:cNvSpPr>
          <p:nvPr>
            <p:ph type="dt" sz="half" idx="10"/>
          </p:nvPr>
        </p:nvSpPr>
        <p:spPr/>
        <p:txBody>
          <a:bodyPr/>
          <a:lstStyle/>
          <a:p>
            <a:r>
              <a:rPr lang="en-US"/>
              <a:t>Democracy Fund</a:t>
            </a:r>
          </a:p>
        </p:txBody>
      </p:sp>
      <p:sp>
        <p:nvSpPr>
          <p:cNvPr id="8" name="Footer Placeholder 7">
            <a:extLst>
              <a:ext uri="{FF2B5EF4-FFF2-40B4-BE49-F238E27FC236}">
                <a16:creationId xmlns:a16="http://schemas.microsoft.com/office/drawing/2014/main" id="{AEAC4FA7-C56A-8347-8CBF-E6383C9031E0}"/>
              </a:ext>
            </a:extLst>
          </p:cNvPr>
          <p:cNvSpPr>
            <a:spLocks noGrp="1"/>
          </p:cNvSpPr>
          <p:nvPr>
            <p:ph type="ftr" sz="quarter" idx="11"/>
          </p:nvPr>
        </p:nvSpPr>
        <p:spPr/>
        <p:txBody>
          <a:bodyPr/>
          <a:lstStyle/>
          <a:p>
            <a:r>
              <a:rPr lang="en-US"/>
              <a:t>democracyfund.org</a:t>
            </a:r>
          </a:p>
        </p:txBody>
      </p:sp>
      <p:sp>
        <p:nvSpPr>
          <p:cNvPr id="9" name="Slide Number Placeholder 8">
            <a:extLst>
              <a:ext uri="{FF2B5EF4-FFF2-40B4-BE49-F238E27FC236}">
                <a16:creationId xmlns:a16="http://schemas.microsoft.com/office/drawing/2014/main" id="{2BD605E6-C1EF-7C46-B0BC-ECE6930CA3FC}"/>
              </a:ext>
            </a:extLst>
          </p:cNvPr>
          <p:cNvSpPr>
            <a:spLocks noGrp="1"/>
          </p:cNvSpPr>
          <p:nvPr>
            <p:ph type="sldNum" sz="quarter" idx="12"/>
          </p:nvPr>
        </p:nvSpPr>
        <p:spPr/>
        <p:txBody>
          <a:bodyPr/>
          <a:lstStyle/>
          <a:p>
            <a:fld id="{7071B1D3-77D8-5E40-9181-BE0778747AE6}" type="slidenum">
              <a:rPr lang="en-US" smtClean="0"/>
              <a:t>‹#›</a:t>
            </a:fld>
            <a:endParaRPr lang="en-US"/>
          </a:p>
        </p:txBody>
      </p:sp>
    </p:spTree>
    <p:extLst>
      <p:ext uri="{BB962C8B-B14F-4D97-AF65-F5344CB8AC3E}">
        <p14:creationId xmlns:p14="http://schemas.microsoft.com/office/powerpoint/2010/main" val="3657217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DAF8B-56EB-1B49-849C-320B7AF755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7AAAAC-A0E8-B24F-A8D7-747DA16AA44A}"/>
              </a:ext>
            </a:extLst>
          </p:cNvPr>
          <p:cNvSpPr>
            <a:spLocks noGrp="1"/>
          </p:cNvSpPr>
          <p:nvPr>
            <p:ph sz="half" idx="1"/>
          </p:nvPr>
        </p:nvSpPr>
        <p:spPr>
          <a:xfrm>
            <a:off x="914398" y="1825625"/>
            <a:ext cx="10363200" cy="4351338"/>
          </a:xfrm>
        </p:spPr>
        <p:txBody>
          <a:bodyPr bIns="0">
            <a:norm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202249-2814-C14C-B941-B0B16D498CF7}"/>
              </a:ext>
            </a:extLst>
          </p:cNvPr>
          <p:cNvSpPr>
            <a:spLocks noGrp="1"/>
          </p:cNvSpPr>
          <p:nvPr>
            <p:ph type="dt" sz="half" idx="10"/>
          </p:nvPr>
        </p:nvSpPr>
        <p:spPr/>
        <p:txBody>
          <a:bodyPr/>
          <a:lstStyle/>
          <a:p>
            <a:r>
              <a:rPr lang="en-US"/>
              <a:t>Democracy Fund</a:t>
            </a:r>
          </a:p>
        </p:txBody>
      </p:sp>
      <p:sp>
        <p:nvSpPr>
          <p:cNvPr id="6" name="Footer Placeholder 5">
            <a:extLst>
              <a:ext uri="{FF2B5EF4-FFF2-40B4-BE49-F238E27FC236}">
                <a16:creationId xmlns:a16="http://schemas.microsoft.com/office/drawing/2014/main" id="{1135CDA6-22DD-5D42-9F85-BE5001DBBDC5}"/>
              </a:ext>
            </a:extLst>
          </p:cNvPr>
          <p:cNvSpPr>
            <a:spLocks noGrp="1"/>
          </p:cNvSpPr>
          <p:nvPr>
            <p:ph type="ftr" sz="quarter" idx="11"/>
          </p:nvPr>
        </p:nvSpPr>
        <p:spPr/>
        <p:txBody>
          <a:bodyPr/>
          <a:lstStyle/>
          <a:p>
            <a:r>
              <a:rPr lang="en-US"/>
              <a:t>democracyfund.org</a:t>
            </a:r>
          </a:p>
        </p:txBody>
      </p:sp>
      <p:sp>
        <p:nvSpPr>
          <p:cNvPr id="7" name="Slide Number Placeholder 6">
            <a:extLst>
              <a:ext uri="{FF2B5EF4-FFF2-40B4-BE49-F238E27FC236}">
                <a16:creationId xmlns:a16="http://schemas.microsoft.com/office/drawing/2014/main" id="{BE9D525E-1151-9947-B0EF-64653E2F3C6E}"/>
              </a:ext>
            </a:extLst>
          </p:cNvPr>
          <p:cNvSpPr>
            <a:spLocks noGrp="1"/>
          </p:cNvSpPr>
          <p:nvPr>
            <p:ph type="sldNum" sz="quarter" idx="12"/>
          </p:nvPr>
        </p:nvSpPr>
        <p:spPr/>
        <p:txBody>
          <a:bodyPr/>
          <a:lstStyle/>
          <a:p>
            <a:fld id="{7071B1D3-77D8-5E40-9181-BE0778747AE6}" type="slidenum">
              <a:rPr lang="en-US" smtClean="0"/>
              <a:t>‹#›</a:t>
            </a:fld>
            <a:endParaRPr lang="en-US"/>
          </a:p>
        </p:txBody>
      </p:sp>
    </p:spTree>
    <p:extLst>
      <p:ext uri="{BB962C8B-B14F-4D97-AF65-F5344CB8AC3E}">
        <p14:creationId xmlns:p14="http://schemas.microsoft.com/office/powerpoint/2010/main" val="2445612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One Column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EEE7-4CA9-714E-A7FC-CFB747408774}"/>
              </a:ext>
            </a:extLst>
          </p:cNvPr>
          <p:cNvSpPr>
            <a:spLocks noGrp="1"/>
          </p:cNvSpPr>
          <p:nvPr>
            <p:ph type="title"/>
          </p:nvPr>
        </p:nvSpPr>
        <p:spPr>
          <a:xfrm>
            <a:off x="914398" y="571500"/>
            <a:ext cx="10363202" cy="1119188"/>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A75AA7-484A-F143-8AA2-2440DEC11D0E}"/>
              </a:ext>
            </a:extLst>
          </p:cNvPr>
          <p:cNvSpPr>
            <a:spLocks noGrp="1"/>
          </p:cNvSpPr>
          <p:nvPr>
            <p:ph type="body" idx="1"/>
          </p:nvPr>
        </p:nvSpPr>
        <p:spPr>
          <a:xfrm>
            <a:off x="914398" y="1690688"/>
            <a:ext cx="10363202" cy="647700"/>
          </a:xfrm>
        </p:spPr>
        <p:txBody>
          <a:bodyPr lIns="0" anchor="b">
            <a:normAutofit/>
          </a:bodyPr>
          <a:lstStyle>
            <a:lvl1pPr marL="0" indent="0">
              <a:buNone/>
              <a:defRPr sz="3200" b="0" i="0">
                <a:latin typeface="Arial Narrow" panose="020B0604020202020204" pitchFamily="34" charset="0"/>
                <a:cs typeface="Arial Narrow"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0E7942-9DF3-9645-860B-72FAEC9533EF}"/>
              </a:ext>
            </a:extLst>
          </p:cNvPr>
          <p:cNvSpPr>
            <a:spLocks noGrp="1"/>
          </p:cNvSpPr>
          <p:nvPr>
            <p:ph sz="half" idx="2"/>
          </p:nvPr>
        </p:nvSpPr>
        <p:spPr>
          <a:xfrm>
            <a:off x="914398" y="2505075"/>
            <a:ext cx="10363202" cy="3684588"/>
          </a:xfrm>
        </p:spPr>
        <p:txBody>
          <a:bodyPr lIns="0">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A62F452-6B73-0148-806C-835C67F06167}"/>
              </a:ext>
            </a:extLst>
          </p:cNvPr>
          <p:cNvSpPr>
            <a:spLocks noGrp="1"/>
          </p:cNvSpPr>
          <p:nvPr>
            <p:ph type="dt" sz="half" idx="10"/>
          </p:nvPr>
        </p:nvSpPr>
        <p:spPr/>
        <p:txBody>
          <a:bodyPr/>
          <a:lstStyle/>
          <a:p>
            <a:r>
              <a:rPr lang="en-US"/>
              <a:t>Democracy Fund</a:t>
            </a:r>
          </a:p>
        </p:txBody>
      </p:sp>
      <p:sp>
        <p:nvSpPr>
          <p:cNvPr id="8" name="Footer Placeholder 7">
            <a:extLst>
              <a:ext uri="{FF2B5EF4-FFF2-40B4-BE49-F238E27FC236}">
                <a16:creationId xmlns:a16="http://schemas.microsoft.com/office/drawing/2014/main" id="{AEAC4FA7-C56A-8347-8CBF-E6383C9031E0}"/>
              </a:ext>
            </a:extLst>
          </p:cNvPr>
          <p:cNvSpPr>
            <a:spLocks noGrp="1"/>
          </p:cNvSpPr>
          <p:nvPr>
            <p:ph type="ftr" sz="quarter" idx="11"/>
          </p:nvPr>
        </p:nvSpPr>
        <p:spPr/>
        <p:txBody>
          <a:bodyPr/>
          <a:lstStyle/>
          <a:p>
            <a:r>
              <a:rPr lang="en-US"/>
              <a:t>democracyfund.org</a:t>
            </a:r>
          </a:p>
        </p:txBody>
      </p:sp>
      <p:sp>
        <p:nvSpPr>
          <p:cNvPr id="9" name="Slide Number Placeholder 8">
            <a:extLst>
              <a:ext uri="{FF2B5EF4-FFF2-40B4-BE49-F238E27FC236}">
                <a16:creationId xmlns:a16="http://schemas.microsoft.com/office/drawing/2014/main" id="{2BD605E6-C1EF-7C46-B0BC-ECE6930CA3FC}"/>
              </a:ext>
            </a:extLst>
          </p:cNvPr>
          <p:cNvSpPr>
            <a:spLocks noGrp="1"/>
          </p:cNvSpPr>
          <p:nvPr>
            <p:ph type="sldNum" sz="quarter" idx="12"/>
          </p:nvPr>
        </p:nvSpPr>
        <p:spPr/>
        <p:txBody>
          <a:bodyPr/>
          <a:lstStyle/>
          <a:p>
            <a:fld id="{7071B1D3-77D8-5E40-9181-BE0778747AE6}" type="slidenum">
              <a:rPr lang="en-US" smtClean="0"/>
              <a:t>‹#›</a:t>
            </a:fld>
            <a:endParaRPr lang="en-US"/>
          </a:p>
        </p:txBody>
      </p:sp>
    </p:spTree>
    <p:extLst>
      <p:ext uri="{BB962C8B-B14F-4D97-AF65-F5344CB8AC3E}">
        <p14:creationId xmlns:p14="http://schemas.microsoft.com/office/powerpoint/2010/main" val="24419820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A36CC-2317-2D40-9C6A-E5665C51A3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826099-669F-FA42-A7DD-6EB3BAEA9FCE}"/>
              </a:ext>
            </a:extLst>
          </p:cNvPr>
          <p:cNvSpPr>
            <a:spLocks noGrp="1"/>
          </p:cNvSpPr>
          <p:nvPr>
            <p:ph type="dt" sz="half" idx="10"/>
          </p:nvPr>
        </p:nvSpPr>
        <p:spPr/>
        <p:txBody>
          <a:bodyPr/>
          <a:lstStyle/>
          <a:p>
            <a:r>
              <a:rPr lang="en-US"/>
              <a:t>Democracy Fund</a:t>
            </a:r>
          </a:p>
        </p:txBody>
      </p:sp>
      <p:sp>
        <p:nvSpPr>
          <p:cNvPr id="4" name="Footer Placeholder 3">
            <a:extLst>
              <a:ext uri="{FF2B5EF4-FFF2-40B4-BE49-F238E27FC236}">
                <a16:creationId xmlns:a16="http://schemas.microsoft.com/office/drawing/2014/main" id="{61A409C7-3DEB-7644-824C-CDA383D73F69}"/>
              </a:ext>
            </a:extLst>
          </p:cNvPr>
          <p:cNvSpPr>
            <a:spLocks noGrp="1"/>
          </p:cNvSpPr>
          <p:nvPr>
            <p:ph type="ftr" sz="quarter" idx="11"/>
          </p:nvPr>
        </p:nvSpPr>
        <p:spPr/>
        <p:txBody>
          <a:bodyPr/>
          <a:lstStyle/>
          <a:p>
            <a:r>
              <a:rPr lang="en-US"/>
              <a:t>democracyfund.org</a:t>
            </a:r>
          </a:p>
        </p:txBody>
      </p:sp>
      <p:sp>
        <p:nvSpPr>
          <p:cNvPr id="5" name="Slide Number Placeholder 4">
            <a:extLst>
              <a:ext uri="{FF2B5EF4-FFF2-40B4-BE49-F238E27FC236}">
                <a16:creationId xmlns:a16="http://schemas.microsoft.com/office/drawing/2014/main" id="{62067987-A6AF-8C4F-A0D8-2B4A891DF918}"/>
              </a:ext>
            </a:extLst>
          </p:cNvPr>
          <p:cNvSpPr>
            <a:spLocks noGrp="1"/>
          </p:cNvSpPr>
          <p:nvPr>
            <p:ph type="sldNum" sz="quarter" idx="12"/>
          </p:nvPr>
        </p:nvSpPr>
        <p:spPr/>
        <p:txBody>
          <a:bodyPr/>
          <a:lstStyle/>
          <a:p>
            <a:fld id="{7071B1D3-77D8-5E40-9181-BE0778747AE6}" type="slidenum">
              <a:rPr lang="en-US" smtClean="0"/>
              <a:t>‹#›</a:t>
            </a:fld>
            <a:endParaRPr lang="en-US"/>
          </a:p>
        </p:txBody>
      </p:sp>
    </p:spTree>
    <p:extLst>
      <p:ext uri="{BB962C8B-B14F-4D97-AF65-F5344CB8AC3E}">
        <p14:creationId xmlns:p14="http://schemas.microsoft.com/office/powerpoint/2010/main" val="3926506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debar Left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284A7-6FCA-FC4B-BF59-304567A0B918}"/>
              </a:ext>
            </a:extLst>
          </p:cNvPr>
          <p:cNvSpPr>
            <a:spLocks noGrp="1"/>
          </p:cNvSpPr>
          <p:nvPr>
            <p:ph type="title"/>
          </p:nvPr>
        </p:nvSpPr>
        <p:spPr>
          <a:xfrm>
            <a:off x="914401" y="571500"/>
            <a:ext cx="3276600" cy="1485900"/>
          </a:xfrm>
        </p:spPr>
        <p:txBody>
          <a:bodyPr lIns="0" tIns="0" rIns="0" bIns="0"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1382A86-47C6-4D40-9D03-E7B1587EB315}"/>
              </a:ext>
            </a:extLst>
          </p:cNvPr>
          <p:cNvSpPr>
            <a:spLocks noGrp="1"/>
          </p:cNvSpPr>
          <p:nvPr>
            <p:ph idx="1"/>
          </p:nvPr>
        </p:nvSpPr>
        <p:spPr>
          <a:xfrm>
            <a:off x="4457700" y="571500"/>
            <a:ext cx="6819900" cy="5600699"/>
          </a:xfrm>
        </p:spPr>
        <p:txBody>
          <a:bodyPr lIns="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C85B02F2-6EE5-294D-9F85-F1C55CB69E38}"/>
              </a:ext>
            </a:extLst>
          </p:cNvPr>
          <p:cNvSpPr>
            <a:spLocks noGrp="1"/>
          </p:cNvSpPr>
          <p:nvPr>
            <p:ph type="dt" sz="half" idx="10"/>
          </p:nvPr>
        </p:nvSpPr>
        <p:spPr/>
        <p:txBody>
          <a:bodyPr/>
          <a:lstStyle/>
          <a:p>
            <a:r>
              <a:rPr lang="en-US"/>
              <a:t>Democracy Fund</a:t>
            </a:r>
          </a:p>
        </p:txBody>
      </p:sp>
      <p:sp>
        <p:nvSpPr>
          <p:cNvPr id="6" name="Footer Placeholder 5">
            <a:extLst>
              <a:ext uri="{FF2B5EF4-FFF2-40B4-BE49-F238E27FC236}">
                <a16:creationId xmlns:a16="http://schemas.microsoft.com/office/drawing/2014/main" id="{AED05E28-8940-4B49-88C3-EB785DBD3FA2}"/>
              </a:ext>
            </a:extLst>
          </p:cNvPr>
          <p:cNvSpPr>
            <a:spLocks noGrp="1"/>
          </p:cNvSpPr>
          <p:nvPr>
            <p:ph type="ftr" sz="quarter" idx="11"/>
          </p:nvPr>
        </p:nvSpPr>
        <p:spPr/>
        <p:txBody>
          <a:bodyPr/>
          <a:lstStyle/>
          <a:p>
            <a:r>
              <a:rPr lang="en-US"/>
              <a:t>democracyfund.org</a:t>
            </a:r>
          </a:p>
        </p:txBody>
      </p:sp>
      <p:sp>
        <p:nvSpPr>
          <p:cNvPr id="7" name="Slide Number Placeholder 6">
            <a:extLst>
              <a:ext uri="{FF2B5EF4-FFF2-40B4-BE49-F238E27FC236}">
                <a16:creationId xmlns:a16="http://schemas.microsoft.com/office/drawing/2014/main" id="{F63F8DA7-560B-DB4A-ABE9-0058F747285A}"/>
              </a:ext>
            </a:extLst>
          </p:cNvPr>
          <p:cNvSpPr>
            <a:spLocks noGrp="1"/>
          </p:cNvSpPr>
          <p:nvPr>
            <p:ph type="sldNum" sz="quarter" idx="12"/>
          </p:nvPr>
        </p:nvSpPr>
        <p:spPr/>
        <p:txBody>
          <a:bodyPr/>
          <a:lstStyle/>
          <a:p>
            <a:fld id="{7071B1D3-77D8-5E40-9181-BE0778747AE6}" type="slidenum">
              <a:rPr lang="en-US" smtClean="0"/>
              <a:t>‹#›</a:t>
            </a:fld>
            <a:endParaRPr lang="en-US"/>
          </a:p>
        </p:txBody>
      </p:sp>
      <p:sp>
        <p:nvSpPr>
          <p:cNvPr id="8" name="Text Placeholder 3">
            <a:extLst>
              <a:ext uri="{FF2B5EF4-FFF2-40B4-BE49-F238E27FC236}">
                <a16:creationId xmlns:a16="http://schemas.microsoft.com/office/drawing/2014/main" id="{6A97FC36-CE9B-694F-B5BD-C0DCE5EC9524}"/>
              </a:ext>
            </a:extLst>
          </p:cNvPr>
          <p:cNvSpPr>
            <a:spLocks noGrp="1"/>
          </p:cNvSpPr>
          <p:nvPr>
            <p:ph type="body" sz="half" idx="2"/>
          </p:nvPr>
        </p:nvSpPr>
        <p:spPr>
          <a:xfrm>
            <a:off x="914401" y="2203938"/>
            <a:ext cx="3276600" cy="3968261"/>
          </a:xfrm>
        </p:spPr>
        <p:txBody>
          <a:bodyPr l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13100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Image Right">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CFEB1083-AC76-7148-B82E-B8F599317128}"/>
              </a:ext>
            </a:extLst>
          </p:cNvPr>
          <p:cNvSpPr>
            <a:spLocks noGrp="1"/>
          </p:cNvSpPr>
          <p:nvPr>
            <p:ph type="pic" idx="14"/>
          </p:nvPr>
        </p:nvSpPr>
        <p:spPr>
          <a:xfrm>
            <a:off x="8001000" y="0"/>
            <a:ext cx="4191000" cy="6857999"/>
          </a:xfr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12" name="Picture 11">
            <a:extLst>
              <a:ext uri="{FF2B5EF4-FFF2-40B4-BE49-F238E27FC236}">
                <a16:creationId xmlns:a16="http://schemas.microsoft.com/office/drawing/2014/main" id="{BB3424F4-8AB6-B34F-A8A2-0A2DD3404FBC}"/>
              </a:ext>
            </a:extLst>
          </p:cNvPr>
          <p:cNvPicPr>
            <a:picLocks noChangeAspect="1"/>
          </p:cNvPicPr>
          <p:nvPr userDrawn="1"/>
        </p:nvPicPr>
        <p:blipFill>
          <a:blip r:embed="rId2"/>
          <a:stretch>
            <a:fillRect/>
          </a:stretch>
        </p:blipFill>
        <p:spPr>
          <a:xfrm>
            <a:off x="666261" y="354134"/>
            <a:ext cx="2088662" cy="1125309"/>
          </a:xfrm>
          <a:prstGeom prst="rect">
            <a:avLst/>
          </a:prstGeom>
        </p:spPr>
      </p:pic>
      <p:grpSp>
        <p:nvGrpSpPr>
          <p:cNvPr id="3" name="Group 2">
            <a:extLst>
              <a:ext uri="{FF2B5EF4-FFF2-40B4-BE49-F238E27FC236}">
                <a16:creationId xmlns:a16="http://schemas.microsoft.com/office/drawing/2014/main" id="{276300AD-E681-234C-B6E7-0B31B22C65C8}"/>
              </a:ext>
            </a:extLst>
          </p:cNvPr>
          <p:cNvGrpSpPr/>
          <p:nvPr userDrawn="1"/>
        </p:nvGrpSpPr>
        <p:grpSpPr>
          <a:xfrm>
            <a:off x="7528010" y="-66097"/>
            <a:ext cx="1120340" cy="6990194"/>
            <a:chOff x="7528010" y="-66097"/>
            <a:chExt cx="1120340" cy="6990194"/>
          </a:xfrm>
        </p:grpSpPr>
        <p:sp>
          <p:nvSpPr>
            <p:cNvPr id="19" name="Freeform 18">
              <a:extLst>
                <a:ext uri="{FF2B5EF4-FFF2-40B4-BE49-F238E27FC236}">
                  <a16:creationId xmlns:a16="http://schemas.microsoft.com/office/drawing/2014/main" id="{BB7E9502-5C23-7340-9D13-5AE746616353}"/>
                </a:ext>
              </a:extLst>
            </p:cNvPr>
            <p:cNvSpPr/>
            <p:nvPr userDrawn="1"/>
          </p:nvSpPr>
          <p:spPr>
            <a:xfrm>
              <a:off x="7528010" y="0"/>
              <a:ext cx="1103762" cy="6858000"/>
            </a:xfrm>
            <a:custGeom>
              <a:avLst/>
              <a:gdLst>
                <a:gd name="connsiteX0" fmla="*/ 0 w 1103762"/>
                <a:gd name="connsiteY0" fmla="*/ 0 h 6858000"/>
                <a:gd name="connsiteX1" fmla="*/ 1103762 w 1103762"/>
                <a:gd name="connsiteY1" fmla="*/ 0 h 6858000"/>
                <a:gd name="connsiteX2" fmla="*/ 1095965 w 1103762"/>
                <a:gd name="connsiteY2" fmla="*/ 19111 h 6858000"/>
                <a:gd name="connsiteX3" fmla="*/ 483376 w 1103762"/>
                <a:gd name="connsiteY3" fmla="*/ 3429000 h 6858000"/>
                <a:gd name="connsiteX4" fmla="*/ 1095965 w 1103762"/>
                <a:gd name="connsiteY4" fmla="*/ 6838889 h 6858000"/>
                <a:gd name="connsiteX5" fmla="*/ 1103762 w 1103762"/>
                <a:gd name="connsiteY5" fmla="*/ 6858000 h 6858000"/>
                <a:gd name="connsiteX6" fmla="*/ 0 w 1103762"/>
                <a:gd name="connsiteY6" fmla="*/ 6858000 h 6858000"/>
                <a:gd name="connsiteX7" fmla="*/ 0 w 110376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3762" h="6858000">
                  <a:moveTo>
                    <a:pt x="0" y="0"/>
                  </a:moveTo>
                  <a:lnTo>
                    <a:pt x="1103762" y="0"/>
                  </a:lnTo>
                  <a:lnTo>
                    <a:pt x="1095965" y="19111"/>
                  </a:lnTo>
                  <a:cubicBezTo>
                    <a:pt x="705290" y="1032745"/>
                    <a:pt x="483376" y="2194346"/>
                    <a:pt x="483376" y="3429000"/>
                  </a:cubicBezTo>
                  <a:cubicBezTo>
                    <a:pt x="483376" y="4663653"/>
                    <a:pt x="705290" y="5825255"/>
                    <a:pt x="1095965" y="6838889"/>
                  </a:cubicBezTo>
                  <a:lnTo>
                    <a:pt x="1103762" y="6858000"/>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CFBF7F07-9702-E942-AF4B-C0DF82FC15CF}"/>
                </a:ext>
              </a:extLst>
            </p:cNvPr>
            <p:cNvSpPr/>
            <p:nvPr userDrawn="1"/>
          </p:nvSpPr>
          <p:spPr>
            <a:xfrm rot="16200000">
              <a:off x="4829578" y="3105325"/>
              <a:ext cx="6990194" cy="647350"/>
            </a:xfrm>
            <a:custGeom>
              <a:avLst/>
              <a:gdLst>
                <a:gd name="connsiteX0" fmla="*/ 0 w 12192000"/>
                <a:gd name="connsiteY0" fmla="*/ 0 h 4713800"/>
                <a:gd name="connsiteX1" fmla="*/ 12192000 w 12192000"/>
                <a:gd name="connsiteY1" fmla="*/ 0 h 4713800"/>
                <a:gd name="connsiteX2" fmla="*/ 12192000 w 12192000"/>
                <a:gd name="connsiteY2" fmla="*/ 4713800 h 4713800"/>
                <a:gd name="connsiteX3" fmla="*/ 12043384 w 12192000"/>
                <a:gd name="connsiteY3" fmla="*/ 4679039 h 4713800"/>
                <a:gd name="connsiteX4" fmla="*/ 6096000 w 12192000"/>
                <a:gd name="connsiteY4" fmla="*/ 4066450 h 4713800"/>
                <a:gd name="connsiteX5" fmla="*/ 148616 w 12192000"/>
                <a:gd name="connsiteY5" fmla="*/ 4679039 h 4713800"/>
                <a:gd name="connsiteX6" fmla="*/ 0 w 12192000"/>
                <a:gd name="connsiteY6" fmla="*/ 4713800 h 4713800"/>
                <a:gd name="connsiteX7" fmla="*/ 0 w 12192000"/>
                <a:gd name="connsiteY7" fmla="*/ 0 h 4713800"/>
                <a:gd name="connsiteX0" fmla="*/ 0 w 12192000"/>
                <a:gd name="connsiteY0" fmla="*/ 0 h 4713800"/>
                <a:gd name="connsiteX1" fmla="*/ 12192000 w 12192000"/>
                <a:gd name="connsiteY1" fmla="*/ 0 h 4713800"/>
                <a:gd name="connsiteX2" fmla="*/ 12192000 w 12192000"/>
                <a:gd name="connsiteY2" fmla="*/ 4713800 h 4713800"/>
                <a:gd name="connsiteX3" fmla="*/ 12043384 w 12192000"/>
                <a:gd name="connsiteY3" fmla="*/ 4679039 h 4713800"/>
                <a:gd name="connsiteX4" fmla="*/ 6096000 w 12192000"/>
                <a:gd name="connsiteY4" fmla="*/ 4066450 h 4713800"/>
                <a:gd name="connsiteX5" fmla="*/ 148616 w 12192000"/>
                <a:gd name="connsiteY5" fmla="*/ 4679039 h 4713800"/>
                <a:gd name="connsiteX6" fmla="*/ 0 w 12192000"/>
                <a:gd name="connsiteY6" fmla="*/ 4713800 h 4713800"/>
                <a:gd name="connsiteX7" fmla="*/ 91440 w 12192000"/>
                <a:gd name="connsiteY7" fmla="*/ 91440 h 4713800"/>
                <a:gd name="connsiteX0" fmla="*/ 0 w 12192000"/>
                <a:gd name="connsiteY0" fmla="*/ 0 h 4713800"/>
                <a:gd name="connsiteX1" fmla="*/ 12192000 w 12192000"/>
                <a:gd name="connsiteY1" fmla="*/ 0 h 4713800"/>
                <a:gd name="connsiteX2" fmla="*/ 12192000 w 12192000"/>
                <a:gd name="connsiteY2" fmla="*/ 4713800 h 4713800"/>
                <a:gd name="connsiteX3" fmla="*/ 12043384 w 12192000"/>
                <a:gd name="connsiteY3" fmla="*/ 4679039 h 4713800"/>
                <a:gd name="connsiteX4" fmla="*/ 6096000 w 12192000"/>
                <a:gd name="connsiteY4" fmla="*/ 4066450 h 4713800"/>
                <a:gd name="connsiteX5" fmla="*/ 148616 w 12192000"/>
                <a:gd name="connsiteY5" fmla="*/ 4679039 h 4713800"/>
                <a:gd name="connsiteX6" fmla="*/ 0 w 12192000"/>
                <a:gd name="connsiteY6" fmla="*/ 4713800 h 4713800"/>
                <a:gd name="connsiteX0" fmla="*/ 12192000 w 12192000"/>
                <a:gd name="connsiteY0" fmla="*/ 0 h 4713800"/>
                <a:gd name="connsiteX1" fmla="*/ 12192000 w 12192000"/>
                <a:gd name="connsiteY1" fmla="*/ 4713800 h 4713800"/>
                <a:gd name="connsiteX2" fmla="*/ 12043384 w 12192000"/>
                <a:gd name="connsiteY2" fmla="*/ 4679039 h 4713800"/>
                <a:gd name="connsiteX3" fmla="*/ 6096000 w 12192000"/>
                <a:gd name="connsiteY3" fmla="*/ 4066450 h 4713800"/>
                <a:gd name="connsiteX4" fmla="*/ 148616 w 12192000"/>
                <a:gd name="connsiteY4" fmla="*/ 4679039 h 4713800"/>
                <a:gd name="connsiteX5" fmla="*/ 0 w 12192000"/>
                <a:gd name="connsiteY5" fmla="*/ 4713800 h 4713800"/>
                <a:gd name="connsiteX0" fmla="*/ 12192000 w 12192000"/>
                <a:gd name="connsiteY0" fmla="*/ 647350 h 647350"/>
                <a:gd name="connsiteX1" fmla="*/ 12043384 w 12192000"/>
                <a:gd name="connsiteY1" fmla="*/ 612589 h 647350"/>
                <a:gd name="connsiteX2" fmla="*/ 6096000 w 12192000"/>
                <a:gd name="connsiteY2" fmla="*/ 0 h 647350"/>
                <a:gd name="connsiteX3" fmla="*/ 148616 w 12192000"/>
                <a:gd name="connsiteY3" fmla="*/ 612589 h 647350"/>
                <a:gd name="connsiteX4" fmla="*/ 0 w 12192000"/>
                <a:gd name="connsiteY4" fmla="*/ 647350 h 64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47350">
                  <a:moveTo>
                    <a:pt x="12192000" y="647350"/>
                  </a:moveTo>
                  <a:lnTo>
                    <a:pt x="12043384" y="612589"/>
                  </a:lnTo>
                  <a:cubicBezTo>
                    <a:pt x="10275446" y="221914"/>
                    <a:pt x="8249431" y="0"/>
                    <a:pt x="6096000" y="0"/>
                  </a:cubicBezTo>
                  <a:cubicBezTo>
                    <a:pt x="3942570" y="0"/>
                    <a:pt x="1916554" y="221914"/>
                    <a:pt x="148616" y="612589"/>
                  </a:cubicBezTo>
                  <a:lnTo>
                    <a:pt x="0" y="647350"/>
                  </a:lnTo>
                </a:path>
              </a:pathLst>
            </a:custGeom>
            <a:noFill/>
            <a:ln w="1270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Subtitle 2">
            <a:extLst>
              <a:ext uri="{FF2B5EF4-FFF2-40B4-BE49-F238E27FC236}">
                <a16:creationId xmlns:a16="http://schemas.microsoft.com/office/drawing/2014/main" id="{E446BD9C-8904-E648-8440-AFADAE3A1F91}"/>
              </a:ext>
            </a:extLst>
          </p:cNvPr>
          <p:cNvSpPr>
            <a:spLocks noGrp="1"/>
          </p:cNvSpPr>
          <p:nvPr>
            <p:ph type="subTitle" idx="1"/>
          </p:nvPr>
        </p:nvSpPr>
        <p:spPr>
          <a:xfrm>
            <a:off x="914400" y="3751814"/>
            <a:ext cx="6819900" cy="834887"/>
          </a:xfrm>
        </p:spPr>
        <p:txBody>
          <a:bodyPr lIns="0" tIns="0" rIns="0" bIns="0">
            <a:normAutofit/>
          </a:bodyPr>
          <a:lstStyle>
            <a:lvl1pPr marL="0" indent="0" algn="l">
              <a:buNone/>
              <a:defRPr sz="3200" b="0" i="0">
                <a:latin typeface="Arial Narrow" panose="020B0604020202020204" pitchFamily="34" charset="0"/>
                <a:cs typeface="Arial Narrow"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itle 1">
            <a:extLst>
              <a:ext uri="{FF2B5EF4-FFF2-40B4-BE49-F238E27FC236}">
                <a16:creationId xmlns:a16="http://schemas.microsoft.com/office/drawing/2014/main" id="{F1211164-7E2C-414C-8DD9-ED9EF01817FE}"/>
              </a:ext>
            </a:extLst>
          </p:cNvPr>
          <p:cNvSpPr>
            <a:spLocks noGrp="1"/>
          </p:cNvSpPr>
          <p:nvPr>
            <p:ph type="title"/>
          </p:nvPr>
        </p:nvSpPr>
        <p:spPr>
          <a:xfrm>
            <a:off x="914400" y="2760279"/>
            <a:ext cx="6819900" cy="991533"/>
          </a:xfrm>
        </p:spPr>
        <p:txBody>
          <a:bodyPr lIns="0" tIns="0" rIns="0" bIns="0"/>
          <a:lstStyle/>
          <a:p>
            <a:r>
              <a:rPr lang="en-US"/>
              <a:t>Click to edit Master title style</a:t>
            </a:r>
            <a:endParaRPr lang="en-US" dirty="0"/>
          </a:p>
        </p:txBody>
      </p:sp>
      <p:sp>
        <p:nvSpPr>
          <p:cNvPr id="11" name="Text Placeholder 2">
            <a:extLst>
              <a:ext uri="{FF2B5EF4-FFF2-40B4-BE49-F238E27FC236}">
                <a16:creationId xmlns:a16="http://schemas.microsoft.com/office/drawing/2014/main" id="{4626DA13-D9F7-6C41-BACC-0819B38606B4}"/>
              </a:ext>
            </a:extLst>
          </p:cNvPr>
          <p:cNvSpPr>
            <a:spLocks noGrp="1"/>
          </p:cNvSpPr>
          <p:nvPr>
            <p:ph type="body" idx="13" hasCustomPrompt="1"/>
          </p:nvPr>
        </p:nvSpPr>
        <p:spPr>
          <a:xfrm>
            <a:off x="914400" y="2429607"/>
            <a:ext cx="3276600" cy="321794"/>
          </a:xfrm>
        </p:spPr>
        <p:txBody>
          <a:bodyPr lIns="0" tIns="0" rIns="0" bIns="0" anchor="ctr" anchorCtr="0">
            <a:normAutofit/>
          </a:bodyPr>
          <a:lstStyle>
            <a:lvl1pPr marL="0" indent="0">
              <a:buNone/>
              <a:defRPr sz="1000" b="1" i="0" kern="800" spc="100" baseline="0">
                <a:solidFill>
                  <a:schemeClr val="tx1">
                    <a:tint val="75000"/>
                  </a:schemeClr>
                </a:solidFill>
                <a:latin typeface="Arial Narrow" panose="020B0604020202020204" pitchFamily="34" charset="0"/>
                <a:cs typeface="Arial Narrow"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1258393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 Sidebar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284A7-6FCA-FC4B-BF59-304567A0B918}"/>
              </a:ext>
            </a:extLst>
          </p:cNvPr>
          <p:cNvSpPr>
            <a:spLocks noGrp="1"/>
          </p:cNvSpPr>
          <p:nvPr>
            <p:ph type="title"/>
          </p:nvPr>
        </p:nvSpPr>
        <p:spPr>
          <a:xfrm>
            <a:off x="8001000" y="571500"/>
            <a:ext cx="3276600" cy="1485900"/>
          </a:xfrm>
        </p:spPr>
        <p:txBody>
          <a:bodyPr lIns="0" tIns="0" rIns="0" bIns="0"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1382A86-47C6-4D40-9D03-E7B1587EB315}"/>
              </a:ext>
            </a:extLst>
          </p:cNvPr>
          <p:cNvSpPr>
            <a:spLocks noGrp="1"/>
          </p:cNvSpPr>
          <p:nvPr>
            <p:ph idx="1"/>
          </p:nvPr>
        </p:nvSpPr>
        <p:spPr>
          <a:xfrm>
            <a:off x="914401" y="571500"/>
            <a:ext cx="6819900" cy="5600699"/>
          </a:xfrm>
        </p:spPr>
        <p:txBody>
          <a:bodyPr lIns="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C85B02F2-6EE5-294D-9F85-F1C55CB69E38}"/>
              </a:ext>
            </a:extLst>
          </p:cNvPr>
          <p:cNvSpPr>
            <a:spLocks noGrp="1"/>
          </p:cNvSpPr>
          <p:nvPr>
            <p:ph type="dt" sz="half" idx="10"/>
          </p:nvPr>
        </p:nvSpPr>
        <p:spPr/>
        <p:txBody>
          <a:bodyPr/>
          <a:lstStyle/>
          <a:p>
            <a:r>
              <a:rPr lang="en-US"/>
              <a:t>Democracy Fund</a:t>
            </a:r>
          </a:p>
        </p:txBody>
      </p:sp>
      <p:sp>
        <p:nvSpPr>
          <p:cNvPr id="6" name="Footer Placeholder 5">
            <a:extLst>
              <a:ext uri="{FF2B5EF4-FFF2-40B4-BE49-F238E27FC236}">
                <a16:creationId xmlns:a16="http://schemas.microsoft.com/office/drawing/2014/main" id="{AED05E28-8940-4B49-88C3-EB785DBD3FA2}"/>
              </a:ext>
            </a:extLst>
          </p:cNvPr>
          <p:cNvSpPr>
            <a:spLocks noGrp="1"/>
          </p:cNvSpPr>
          <p:nvPr>
            <p:ph type="ftr" sz="quarter" idx="11"/>
          </p:nvPr>
        </p:nvSpPr>
        <p:spPr/>
        <p:txBody>
          <a:bodyPr/>
          <a:lstStyle/>
          <a:p>
            <a:r>
              <a:rPr lang="en-US"/>
              <a:t>democracyfund.org</a:t>
            </a:r>
          </a:p>
        </p:txBody>
      </p:sp>
      <p:sp>
        <p:nvSpPr>
          <p:cNvPr id="7" name="Slide Number Placeholder 6">
            <a:extLst>
              <a:ext uri="{FF2B5EF4-FFF2-40B4-BE49-F238E27FC236}">
                <a16:creationId xmlns:a16="http://schemas.microsoft.com/office/drawing/2014/main" id="{F63F8DA7-560B-DB4A-ABE9-0058F747285A}"/>
              </a:ext>
            </a:extLst>
          </p:cNvPr>
          <p:cNvSpPr>
            <a:spLocks noGrp="1"/>
          </p:cNvSpPr>
          <p:nvPr>
            <p:ph type="sldNum" sz="quarter" idx="12"/>
          </p:nvPr>
        </p:nvSpPr>
        <p:spPr/>
        <p:txBody>
          <a:bodyPr/>
          <a:lstStyle/>
          <a:p>
            <a:fld id="{7071B1D3-77D8-5E40-9181-BE0778747AE6}" type="slidenum">
              <a:rPr lang="en-US" smtClean="0"/>
              <a:t>‹#›</a:t>
            </a:fld>
            <a:endParaRPr lang="en-US"/>
          </a:p>
        </p:txBody>
      </p:sp>
      <p:sp>
        <p:nvSpPr>
          <p:cNvPr id="8" name="Text Placeholder 3">
            <a:extLst>
              <a:ext uri="{FF2B5EF4-FFF2-40B4-BE49-F238E27FC236}">
                <a16:creationId xmlns:a16="http://schemas.microsoft.com/office/drawing/2014/main" id="{6A97FC36-CE9B-694F-B5BD-C0DCE5EC9524}"/>
              </a:ext>
            </a:extLst>
          </p:cNvPr>
          <p:cNvSpPr>
            <a:spLocks noGrp="1"/>
          </p:cNvSpPr>
          <p:nvPr>
            <p:ph type="body" sz="half" idx="2"/>
          </p:nvPr>
        </p:nvSpPr>
        <p:spPr>
          <a:xfrm>
            <a:off x="8001000" y="2203938"/>
            <a:ext cx="3276600" cy="3968261"/>
          </a:xfrm>
        </p:spPr>
        <p:txBody>
          <a:bodyPr l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31348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Sidebar Left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42A00-7D07-9945-A778-4D1C0E27F0F3}"/>
              </a:ext>
            </a:extLst>
          </p:cNvPr>
          <p:cNvSpPr>
            <a:spLocks noGrp="1"/>
          </p:cNvSpPr>
          <p:nvPr>
            <p:ph type="title"/>
          </p:nvPr>
        </p:nvSpPr>
        <p:spPr>
          <a:xfrm>
            <a:off x="914401" y="571500"/>
            <a:ext cx="3276600" cy="14859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132872-E8E6-8D47-872C-395E1FADF777}"/>
              </a:ext>
            </a:extLst>
          </p:cNvPr>
          <p:cNvSpPr>
            <a:spLocks noGrp="1"/>
          </p:cNvSpPr>
          <p:nvPr>
            <p:ph type="pic" idx="1"/>
          </p:nvPr>
        </p:nvSpPr>
        <p:spPr>
          <a:xfrm>
            <a:off x="4712676" y="0"/>
            <a:ext cx="7479324"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513A13C-EBA2-C14D-BF70-162E3E0990EA}"/>
              </a:ext>
            </a:extLst>
          </p:cNvPr>
          <p:cNvSpPr>
            <a:spLocks noGrp="1"/>
          </p:cNvSpPr>
          <p:nvPr>
            <p:ph type="body" sz="half" idx="2"/>
          </p:nvPr>
        </p:nvSpPr>
        <p:spPr>
          <a:xfrm>
            <a:off x="914401" y="2203938"/>
            <a:ext cx="3276600" cy="366504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3AC011-8465-0742-9952-DC04E521CB8C}"/>
              </a:ext>
            </a:extLst>
          </p:cNvPr>
          <p:cNvSpPr>
            <a:spLocks noGrp="1"/>
          </p:cNvSpPr>
          <p:nvPr>
            <p:ph type="dt" sz="half" idx="10"/>
          </p:nvPr>
        </p:nvSpPr>
        <p:spPr/>
        <p:txBody>
          <a:bodyPr/>
          <a:lstStyle/>
          <a:p>
            <a:r>
              <a:rPr lang="en-US"/>
              <a:t>Democracy Fund</a:t>
            </a:r>
          </a:p>
        </p:txBody>
      </p:sp>
      <p:sp>
        <p:nvSpPr>
          <p:cNvPr id="6" name="Footer Placeholder 5">
            <a:extLst>
              <a:ext uri="{FF2B5EF4-FFF2-40B4-BE49-F238E27FC236}">
                <a16:creationId xmlns:a16="http://schemas.microsoft.com/office/drawing/2014/main" id="{1E4B5FE4-5423-BF4F-A2DE-5D3040F8071F}"/>
              </a:ext>
            </a:extLst>
          </p:cNvPr>
          <p:cNvSpPr>
            <a:spLocks noGrp="1"/>
          </p:cNvSpPr>
          <p:nvPr>
            <p:ph type="ftr" sz="quarter" idx="11"/>
          </p:nvPr>
        </p:nvSpPr>
        <p:spPr/>
        <p:txBody>
          <a:bodyPr/>
          <a:lstStyle/>
          <a:p>
            <a:r>
              <a:rPr lang="en-US"/>
              <a:t>democracyfund.org</a:t>
            </a:r>
          </a:p>
        </p:txBody>
      </p:sp>
      <p:sp>
        <p:nvSpPr>
          <p:cNvPr id="7" name="Slide Number Placeholder 6">
            <a:extLst>
              <a:ext uri="{FF2B5EF4-FFF2-40B4-BE49-F238E27FC236}">
                <a16:creationId xmlns:a16="http://schemas.microsoft.com/office/drawing/2014/main" id="{8252E8E0-32A9-0D4B-9FB9-B30F37E86795}"/>
              </a:ext>
            </a:extLst>
          </p:cNvPr>
          <p:cNvSpPr>
            <a:spLocks noGrp="1"/>
          </p:cNvSpPr>
          <p:nvPr>
            <p:ph type="sldNum" sz="quarter" idx="12"/>
          </p:nvPr>
        </p:nvSpPr>
        <p:spPr/>
        <p:txBody>
          <a:bodyPr/>
          <a:lstStyle/>
          <a:p>
            <a:fld id="{7071B1D3-77D8-5E40-9181-BE0778747AE6}" type="slidenum">
              <a:rPr lang="en-US" smtClean="0"/>
              <a:t>‹#›</a:t>
            </a:fld>
            <a:endParaRPr lang="en-US"/>
          </a:p>
        </p:txBody>
      </p:sp>
    </p:spTree>
    <p:extLst>
      <p:ext uri="{BB962C8B-B14F-4D97-AF65-F5344CB8AC3E}">
        <p14:creationId xmlns:p14="http://schemas.microsoft.com/office/powerpoint/2010/main" val="40042261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 Sidebar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42A00-7D07-9945-A778-4D1C0E27F0F3}"/>
              </a:ext>
            </a:extLst>
          </p:cNvPr>
          <p:cNvSpPr>
            <a:spLocks noGrp="1"/>
          </p:cNvSpPr>
          <p:nvPr>
            <p:ph type="title"/>
          </p:nvPr>
        </p:nvSpPr>
        <p:spPr>
          <a:xfrm>
            <a:off x="8001000" y="571500"/>
            <a:ext cx="3276600" cy="14859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A132872-E8E6-8D47-872C-395E1FADF777}"/>
              </a:ext>
            </a:extLst>
          </p:cNvPr>
          <p:cNvSpPr>
            <a:spLocks noGrp="1"/>
          </p:cNvSpPr>
          <p:nvPr>
            <p:ph type="pic" idx="1"/>
          </p:nvPr>
        </p:nvSpPr>
        <p:spPr>
          <a:xfrm>
            <a:off x="0" y="0"/>
            <a:ext cx="7479324"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513A13C-EBA2-C14D-BF70-162E3E0990EA}"/>
              </a:ext>
            </a:extLst>
          </p:cNvPr>
          <p:cNvSpPr>
            <a:spLocks noGrp="1"/>
          </p:cNvSpPr>
          <p:nvPr>
            <p:ph type="body" sz="half" idx="2"/>
          </p:nvPr>
        </p:nvSpPr>
        <p:spPr>
          <a:xfrm>
            <a:off x="8001000" y="2203938"/>
            <a:ext cx="3276600" cy="39682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3AC011-8465-0742-9952-DC04E521CB8C}"/>
              </a:ext>
            </a:extLst>
          </p:cNvPr>
          <p:cNvSpPr>
            <a:spLocks noGrp="1"/>
          </p:cNvSpPr>
          <p:nvPr>
            <p:ph type="dt" sz="half" idx="10"/>
          </p:nvPr>
        </p:nvSpPr>
        <p:spPr/>
        <p:txBody>
          <a:bodyPr/>
          <a:lstStyle/>
          <a:p>
            <a:r>
              <a:rPr lang="en-US"/>
              <a:t>Democracy Fund</a:t>
            </a:r>
          </a:p>
        </p:txBody>
      </p:sp>
      <p:sp>
        <p:nvSpPr>
          <p:cNvPr id="6" name="Footer Placeholder 5">
            <a:extLst>
              <a:ext uri="{FF2B5EF4-FFF2-40B4-BE49-F238E27FC236}">
                <a16:creationId xmlns:a16="http://schemas.microsoft.com/office/drawing/2014/main" id="{1E4B5FE4-5423-BF4F-A2DE-5D3040F8071F}"/>
              </a:ext>
            </a:extLst>
          </p:cNvPr>
          <p:cNvSpPr>
            <a:spLocks noGrp="1"/>
          </p:cNvSpPr>
          <p:nvPr>
            <p:ph type="ftr" sz="quarter" idx="11"/>
          </p:nvPr>
        </p:nvSpPr>
        <p:spPr/>
        <p:txBody>
          <a:bodyPr/>
          <a:lstStyle/>
          <a:p>
            <a:r>
              <a:rPr lang="en-US"/>
              <a:t>democracyfund.org</a:t>
            </a:r>
          </a:p>
        </p:txBody>
      </p:sp>
      <p:sp>
        <p:nvSpPr>
          <p:cNvPr id="7" name="Slide Number Placeholder 6">
            <a:extLst>
              <a:ext uri="{FF2B5EF4-FFF2-40B4-BE49-F238E27FC236}">
                <a16:creationId xmlns:a16="http://schemas.microsoft.com/office/drawing/2014/main" id="{8252E8E0-32A9-0D4B-9FB9-B30F37E86795}"/>
              </a:ext>
            </a:extLst>
          </p:cNvPr>
          <p:cNvSpPr>
            <a:spLocks noGrp="1"/>
          </p:cNvSpPr>
          <p:nvPr>
            <p:ph type="sldNum" sz="quarter" idx="12"/>
          </p:nvPr>
        </p:nvSpPr>
        <p:spPr/>
        <p:txBody>
          <a:bodyPr/>
          <a:lstStyle/>
          <a:p>
            <a:fld id="{7071B1D3-77D8-5E40-9181-BE0778747AE6}" type="slidenum">
              <a:rPr lang="en-US" smtClean="0"/>
              <a:t>‹#›</a:t>
            </a:fld>
            <a:endParaRPr lang="en-US"/>
          </a:p>
        </p:txBody>
      </p:sp>
    </p:spTree>
    <p:extLst>
      <p:ext uri="{BB962C8B-B14F-4D97-AF65-F5344CB8AC3E}">
        <p14:creationId xmlns:p14="http://schemas.microsoft.com/office/powerpoint/2010/main" val="1125392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20D6176-F27B-0C43-BBDD-E0B793D9A364}"/>
              </a:ext>
            </a:extLst>
          </p:cNvPr>
          <p:cNvSpPr>
            <a:spLocks noGrp="1"/>
          </p:cNvSpPr>
          <p:nvPr>
            <p:ph type="pic" sz="quarter" idx="13"/>
          </p:nvPr>
        </p:nvSpPr>
        <p:spPr>
          <a:xfrm>
            <a:off x="0" y="0"/>
            <a:ext cx="7734301" cy="6858000"/>
          </a:xfrm>
        </p:spPr>
        <p:txBody>
          <a:bodyPr/>
          <a:lstStyle>
            <a:lvl1pPr algn="ctr">
              <a:defRPr/>
            </a:lvl1pPr>
          </a:lstStyle>
          <a:p>
            <a:r>
              <a:rPr lang="en-US"/>
              <a:t>Click icon to add picture</a:t>
            </a:r>
            <a:endParaRPr lang="en-US" dirty="0"/>
          </a:p>
        </p:txBody>
      </p:sp>
      <p:sp>
        <p:nvSpPr>
          <p:cNvPr id="2" name="Date Placeholder 1">
            <a:extLst>
              <a:ext uri="{FF2B5EF4-FFF2-40B4-BE49-F238E27FC236}">
                <a16:creationId xmlns:a16="http://schemas.microsoft.com/office/drawing/2014/main" id="{6C8C6B25-882D-1041-8797-EF9FFB139A5C}"/>
              </a:ext>
            </a:extLst>
          </p:cNvPr>
          <p:cNvSpPr>
            <a:spLocks noGrp="1"/>
          </p:cNvSpPr>
          <p:nvPr>
            <p:ph type="dt" sz="half" idx="10"/>
          </p:nvPr>
        </p:nvSpPr>
        <p:spPr/>
        <p:txBody>
          <a:bodyPr/>
          <a:lstStyle>
            <a:lvl1pPr>
              <a:defRPr>
                <a:solidFill>
                  <a:schemeClr val="bg1"/>
                </a:solidFill>
              </a:defRPr>
            </a:lvl1pPr>
          </a:lstStyle>
          <a:p>
            <a:r>
              <a:rPr lang="en-US"/>
              <a:t>Democracy Fund</a:t>
            </a:r>
          </a:p>
        </p:txBody>
      </p:sp>
      <p:sp>
        <p:nvSpPr>
          <p:cNvPr id="3" name="Footer Placeholder 2">
            <a:extLst>
              <a:ext uri="{FF2B5EF4-FFF2-40B4-BE49-F238E27FC236}">
                <a16:creationId xmlns:a16="http://schemas.microsoft.com/office/drawing/2014/main" id="{1702ACD9-5530-3A45-A779-2933D6776DCC}"/>
              </a:ext>
            </a:extLst>
          </p:cNvPr>
          <p:cNvSpPr>
            <a:spLocks noGrp="1"/>
          </p:cNvSpPr>
          <p:nvPr>
            <p:ph type="ftr" sz="quarter" idx="11"/>
          </p:nvPr>
        </p:nvSpPr>
        <p:spPr/>
        <p:txBody>
          <a:bodyPr/>
          <a:lstStyle>
            <a:lvl1pPr>
              <a:defRPr>
                <a:solidFill>
                  <a:schemeClr val="bg1"/>
                </a:solidFill>
              </a:defRPr>
            </a:lvl1pPr>
          </a:lstStyle>
          <a:p>
            <a:r>
              <a:rPr lang="en-US"/>
              <a:t>democracyfund.org</a:t>
            </a:r>
            <a:endParaRPr lang="en-US" dirty="0"/>
          </a:p>
        </p:txBody>
      </p:sp>
      <p:sp>
        <p:nvSpPr>
          <p:cNvPr id="4" name="Slide Number Placeholder 3">
            <a:extLst>
              <a:ext uri="{FF2B5EF4-FFF2-40B4-BE49-F238E27FC236}">
                <a16:creationId xmlns:a16="http://schemas.microsoft.com/office/drawing/2014/main" id="{929124BD-56C5-0C4E-9B04-74CE4C0B6B69}"/>
              </a:ext>
            </a:extLst>
          </p:cNvPr>
          <p:cNvSpPr>
            <a:spLocks noGrp="1"/>
          </p:cNvSpPr>
          <p:nvPr>
            <p:ph type="sldNum" sz="quarter" idx="12"/>
          </p:nvPr>
        </p:nvSpPr>
        <p:spPr/>
        <p:txBody>
          <a:bodyPr/>
          <a:lstStyle/>
          <a:p>
            <a:fld id="{7071B1D3-77D8-5E40-9181-BE0778747AE6}" type="slidenum">
              <a:rPr lang="en-US" smtClean="0"/>
              <a:t>‹#›</a:t>
            </a:fld>
            <a:endParaRPr lang="en-US"/>
          </a:p>
        </p:txBody>
      </p:sp>
      <p:sp>
        <p:nvSpPr>
          <p:cNvPr id="7" name="Text Placeholder 6">
            <a:extLst>
              <a:ext uri="{FF2B5EF4-FFF2-40B4-BE49-F238E27FC236}">
                <a16:creationId xmlns:a16="http://schemas.microsoft.com/office/drawing/2014/main" id="{BD84DBCC-B466-9245-A2D1-7D07A78662A6}"/>
              </a:ext>
            </a:extLst>
          </p:cNvPr>
          <p:cNvSpPr>
            <a:spLocks noGrp="1"/>
          </p:cNvSpPr>
          <p:nvPr>
            <p:ph type="body" sz="quarter" idx="14"/>
          </p:nvPr>
        </p:nvSpPr>
        <p:spPr>
          <a:xfrm>
            <a:off x="8001000" y="571500"/>
            <a:ext cx="3276600" cy="2156687"/>
          </a:xfrm>
        </p:spPr>
        <p:txBody>
          <a:bodyPr>
            <a:norm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97488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20D6176-F27B-0C43-BBDD-E0B793D9A364}"/>
              </a:ext>
            </a:extLst>
          </p:cNvPr>
          <p:cNvSpPr>
            <a:spLocks noGrp="1"/>
          </p:cNvSpPr>
          <p:nvPr>
            <p:ph type="pic" sz="quarter" idx="13"/>
          </p:nvPr>
        </p:nvSpPr>
        <p:spPr>
          <a:xfrm>
            <a:off x="0" y="0"/>
            <a:ext cx="12192000" cy="6858000"/>
          </a:xfrm>
        </p:spPr>
        <p:txBody>
          <a:bodyPr/>
          <a:lstStyle>
            <a:lvl1pPr algn="ctr">
              <a:defRPr/>
            </a:lvl1pPr>
          </a:lstStyle>
          <a:p>
            <a:r>
              <a:rPr lang="en-US"/>
              <a:t>Click icon to add picture</a:t>
            </a:r>
            <a:endParaRPr lang="en-US" dirty="0"/>
          </a:p>
        </p:txBody>
      </p:sp>
      <p:sp>
        <p:nvSpPr>
          <p:cNvPr id="2" name="Date Placeholder 1">
            <a:extLst>
              <a:ext uri="{FF2B5EF4-FFF2-40B4-BE49-F238E27FC236}">
                <a16:creationId xmlns:a16="http://schemas.microsoft.com/office/drawing/2014/main" id="{6C8C6B25-882D-1041-8797-EF9FFB139A5C}"/>
              </a:ext>
            </a:extLst>
          </p:cNvPr>
          <p:cNvSpPr>
            <a:spLocks noGrp="1"/>
          </p:cNvSpPr>
          <p:nvPr>
            <p:ph type="dt" sz="half" idx="10"/>
          </p:nvPr>
        </p:nvSpPr>
        <p:spPr/>
        <p:txBody>
          <a:bodyPr/>
          <a:lstStyle>
            <a:lvl1pPr>
              <a:defRPr>
                <a:solidFill>
                  <a:schemeClr val="bg1"/>
                </a:solidFill>
              </a:defRPr>
            </a:lvl1pPr>
          </a:lstStyle>
          <a:p>
            <a:r>
              <a:rPr lang="en-US"/>
              <a:t>Democracy Fund</a:t>
            </a:r>
            <a:endParaRPr lang="en-US" dirty="0"/>
          </a:p>
        </p:txBody>
      </p:sp>
      <p:sp>
        <p:nvSpPr>
          <p:cNvPr id="3" name="Footer Placeholder 2">
            <a:extLst>
              <a:ext uri="{FF2B5EF4-FFF2-40B4-BE49-F238E27FC236}">
                <a16:creationId xmlns:a16="http://schemas.microsoft.com/office/drawing/2014/main" id="{1702ACD9-5530-3A45-A779-2933D6776DCC}"/>
              </a:ext>
            </a:extLst>
          </p:cNvPr>
          <p:cNvSpPr>
            <a:spLocks noGrp="1"/>
          </p:cNvSpPr>
          <p:nvPr>
            <p:ph type="ftr" sz="quarter" idx="11"/>
          </p:nvPr>
        </p:nvSpPr>
        <p:spPr/>
        <p:txBody>
          <a:bodyPr/>
          <a:lstStyle>
            <a:lvl1pPr>
              <a:defRPr>
                <a:solidFill>
                  <a:schemeClr val="bg1"/>
                </a:solidFill>
              </a:defRPr>
            </a:lvl1pPr>
          </a:lstStyle>
          <a:p>
            <a:r>
              <a:rPr lang="en-US"/>
              <a:t>democracyfund.org</a:t>
            </a:r>
          </a:p>
        </p:txBody>
      </p:sp>
      <p:sp>
        <p:nvSpPr>
          <p:cNvPr id="4" name="Slide Number Placeholder 3">
            <a:extLst>
              <a:ext uri="{FF2B5EF4-FFF2-40B4-BE49-F238E27FC236}">
                <a16:creationId xmlns:a16="http://schemas.microsoft.com/office/drawing/2014/main" id="{929124BD-56C5-0C4E-9B04-74CE4C0B6B69}"/>
              </a:ext>
            </a:extLst>
          </p:cNvPr>
          <p:cNvSpPr>
            <a:spLocks noGrp="1"/>
          </p:cNvSpPr>
          <p:nvPr>
            <p:ph type="sldNum" sz="quarter" idx="12"/>
          </p:nvPr>
        </p:nvSpPr>
        <p:spPr/>
        <p:txBody>
          <a:bodyPr/>
          <a:lstStyle>
            <a:lvl1pPr>
              <a:defRPr>
                <a:solidFill>
                  <a:schemeClr val="bg1"/>
                </a:solidFill>
              </a:defRPr>
            </a:lvl1pPr>
          </a:lstStyle>
          <a:p>
            <a:fld id="{7071B1D3-77D8-5E40-9181-BE0778747AE6}" type="slidenum">
              <a:rPr lang="en-US" smtClean="0"/>
              <a:pPr/>
              <a:t>‹#›</a:t>
            </a:fld>
            <a:endParaRPr lang="en-US"/>
          </a:p>
        </p:txBody>
      </p:sp>
    </p:spTree>
    <p:extLst>
      <p:ext uri="{BB962C8B-B14F-4D97-AF65-F5344CB8AC3E}">
        <p14:creationId xmlns:p14="http://schemas.microsoft.com/office/powerpoint/2010/main" val="23639213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Image With Captio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20D6176-F27B-0C43-BBDD-E0B793D9A364}"/>
              </a:ext>
            </a:extLst>
          </p:cNvPr>
          <p:cNvSpPr>
            <a:spLocks noGrp="1"/>
          </p:cNvSpPr>
          <p:nvPr>
            <p:ph type="pic" sz="quarter" idx="13"/>
          </p:nvPr>
        </p:nvSpPr>
        <p:spPr>
          <a:xfrm>
            <a:off x="0" y="0"/>
            <a:ext cx="12192000" cy="6858000"/>
          </a:xfrm>
        </p:spPr>
        <p:txBody>
          <a:bodyPr/>
          <a:lstStyle>
            <a:lvl1pPr algn="ctr">
              <a:defRPr/>
            </a:lvl1pPr>
          </a:lstStyle>
          <a:p>
            <a:r>
              <a:rPr lang="en-US"/>
              <a:t>Click icon to add picture</a:t>
            </a:r>
            <a:endParaRPr lang="en-US" dirty="0"/>
          </a:p>
        </p:txBody>
      </p:sp>
      <p:sp>
        <p:nvSpPr>
          <p:cNvPr id="2" name="Date Placeholder 1">
            <a:extLst>
              <a:ext uri="{FF2B5EF4-FFF2-40B4-BE49-F238E27FC236}">
                <a16:creationId xmlns:a16="http://schemas.microsoft.com/office/drawing/2014/main" id="{6C8C6B25-882D-1041-8797-EF9FFB139A5C}"/>
              </a:ext>
            </a:extLst>
          </p:cNvPr>
          <p:cNvSpPr>
            <a:spLocks noGrp="1"/>
          </p:cNvSpPr>
          <p:nvPr>
            <p:ph type="dt" sz="half" idx="10"/>
          </p:nvPr>
        </p:nvSpPr>
        <p:spPr/>
        <p:txBody>
          <a:bodyPr/>
          <a:lstStyle>
            <a:lvl1pPr>
              <a:defRPr>
                <a:solidFill>
                  <a:schemeClr val="bg1"/>
                </a:solidFill>
              </a:defRPr>
            </a:lvl1pPr>
          </a:lstStyle>
          <a:p>
            <a:r>
              <a:rPr lang="en-US"/>
              <a:t>Democracy Fund</a:t>
            </a:r>
          </a:p>
        </p:txBody>
      </p:sp>
      <p:sp>
        <p:nvSpPr>
          <p:cNvPr id="3" name="Footer Placeholder 2">
            <a:extLst>
              <a:ext uri="{FF2B5EF4-FFF2-40B4-BE49-F238E27FC236}">
                <a16:creationId xmlns:a16="http://schemas.microsoft.com/office/drawing/2014/main" id="{1702ACD9-5530-3A45-A779-2933D6776DCC}"/>
              </a:ext>
            </a:extLst>
          </p:cNvPr>
          <p:cNvSpPr>
            <a:spLocks noGrp="1"/>
          </p:cNvSpPr>
          <p:nvPr>
            <p:ph type="ftr" sz="quarter" idx="11"/>
          </p:nvPr>
        </p:nvSpPr>
        <p:spPr/>
        <p:txBody>
          <a:bodyPr/>
          <a:lstStyle>
            <a:lvl1pPr>
              <a:defRPr>
                <a:solidFill>
                  <a:schemeClr val="bg1"/>
                </a:solidFill>
              </a:defRPr>
            </a:lvl1pPr>
          </a:lstStyle>
          <a:p>
            <a:r>
              <a:rPr lang="en-US"/>
              <a:t>democracyfund.org</a:t>
            </a:r>
          </a:p>
        </p:txBody>
      </p:sp>
      <p:sp>
        <p:nvSpPr>
          <p:cNvPr id="4" name="Slide Number Placeholder 3">
            <a:extLst>
              <a:ext uri="{FF2B5EF4-FFF2-40B4-BE49-F238E27FC236}">
                <a16:creationId xmlns:a16="http://schemas.microsoft.com/office/drawing/2014/main" id="{929124BD-56C5-0C4E-9B04-74CE4C0B6B69}"/>
              </a:ext>
            </a:extLst>
          </p:cNvPr>
          <p:cNvSpPr>
            <a:spLocks noGrp="1"/>
          </p:cNvSpPr>
          <p:nvPr>
            <p:ph type="sldNum" sz="quarter" idx="12"/>
          </p:nvPr>
        </p:nvSpPr>
        <p:spPr/>
        <p:txBody>
          <a:bodyPr/>
          <a:lstStyle>
            <a:lvl1pPr>
              <a:defRPr>
                <a:solidFill>
                  <a:schemeClr val="bg1"/>
                </a:solidFill>
              </a:defRPr>
            </a:lvl1pPr>
          </a:lstStyle>
          <a:p>
            <a:fld id="{7071B1D3-77D8-5E40-9181-BE0778747AE6}" type="slidenum">
              <a:rPr lang="en-US" smtClean="0"/>
              <a:pPr/>
              <a:t>‹#›</a:t>
            </a:fld>
            <a:endParaRPr lang="en-US"/>
          </a:p>
        </p:txBody>
      </p:sp>
      <p:sp>
        <p:nvSpPr>
          <p:cNvPr id="7" name="Text Placeholder 6">
            <a:extLst>
              <a:ext uri="{FF2B5EF4-FFF2-40B4-BE49-F238E27FC236}">
                <a16:creationId xmlns:a16="http://schemas.microsoft.com/office/drawing/2014/main" id="{DC9902DE-92A8-1C43-899F-0253354337C3}"/>
              </a:ext>
            </a:extLst>
          </p:cNvPr>
          <p:cNvSpPr>
            <a:spLocks noGrp="1"/>
          </p:cNvSpPr>
          <p:nvPr>
            <p:ph type="body" sz="quarter" idx="14"/>
          </p:nvPr>
        </p:nvSpPr>
        <p:spPr>
          <a:xfrm>
            <a:off x="914400" y="5460275"/>
            <a:ext cx="10363202" cy="711926"/>
          </a:xfrm>
        </p:spPr>
        <p:txBody>
          <a:bodyPr anchor="b">
            <a:normAutofit/>
          </a:bodyPr>
          <a:lstStyle>
            <a:lvl1pPr marL="0" indent="0">
              <a:buNone/>
              <a:defRPr sz="1400">
                <a:solidFill>
                  <a:schemeClr val="bg1"/>
                </a:solidFill>
              </a:defRPr>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p:txBody>
      </p:sp>
    </p:spTree>
    <p:extLst>
      <p:ext uri="{BB962C8B-B14F-4D97-AF65-F5344CB8AC3E}">
        <p14:creationId xmlns:p14="http://schemas.microsoft.com/office/powerpoint/2010/main" val="12684075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B0332-7B95-7943-BB6B-DDFA964AC2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BBB35A-BD86-D04D-9BC8-3A9F863EE9A5}"/>
              </a:ext>
            </a:extLst>
          </p:cNvPr>
          <p:cNvSpPr>
            <a:spLocks noGrp="1"/>
          </p:cNvSpPr>
          <p:nvPr>
            <p:ph type="body" orient="vert" idx="1"/>
          </p:nvPr>
        </p:nvSpPr>
        <p:spPr/>
        <p:txBody>
          <a:bodyPr vert="eaVert"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3E28A3-D92C-594D-B969-48BDD9B03E3C}"/>
              </a:ext>
            </a:extLst>
          </p:cNvPr>
          <p:cNvSpPr>
            <a:spLocks noGrp="1"/>
          </p:cNvSpPr>
          <p:nvPr>
            <p:ph type="dt" sz="half" idx="10"/>
          </p:nvPr>
        </p:nvSpPr>
        <p:spPr/>
        <p:txBody>
          <a:bodyPr/>
          <a:lstStyle/>
          <a:p>
            <a:r>
              <a:rPr lang="en-US"/>
              <a:t>Democracy Fund</a:t>
            </a:r>
          </a:p>
        </p:txBody>
      </p:sp>
      <p:sp>
        <p:nvSpPr>
          <p:cNvPr id="5" name="Footer Placeholder 4">
            <a:extLst>
              <a:ext uri="{FF2B5EF4-FFF2-40B4-BE49-F238E27FC236}">
                <a16:creationId xmlns:a16="http://schemas.microsoft.com/office/drawing/2014/main" id="{EBD04687-9759-794C-BBBE-416A7BA20DE4}"/>
              </a:ext>
            </a:extLst>
          </p:cNvPr>
          <p:cNvSpPr>
            <a:spLocks noGrp="1"/>
          </p:cNvSpPr>
          <p:nvPr>
            <p:ph type="ftr" sz="quarter" idx="11"/>
          </p:nvPr>
        </p:nvSpPr>
        <p:spPr/>
        <p:txBody>
          <a:bodyPr/>
          <a:lstStyle/>
          <a:p>
            <a:r>
              <a:rPr lang="en-US"/>
              <a:t>democracyfund.org</a:t>
            </a:r>
          </a:p>
        </p:txBody>
      </p:sp>
      <p:sp>
        <p:nvSpPr>
          <p:cNvPr id="6" name="Slide Number Placeholder 5">
            <a:extLst>
              <a:ext uri="{FF2B5EF4-FFF2-40B4-BE49-F238E27FC236}">
                <a16:creationId xmlns:a16="http://schemas.microsoft.com/office/drawing/2014/main" id="{B09D48CF-FD5D-F846-8707-F140AEB7FA70}"/>
              </a:ext>
            </a:extLst>
          </p:cNvPr>
          <p:cNvSpPr>
            <a:spLocks noGrp="1"/>
          </p:cNvSpPr>
          <p:nvPr>
            <p:ph type="sldNum" sz="quarter" idx="12"/>
          </p:nvPr>
        </p:nvSpPr>
        <p:spPr/>
        <p:txBody>
          <a:bodyPr/>
          <a:lstStyle/>
          <a:p>
            <a:fld id="{7071B1D3-77D8-5E40-9181-BE0778747AE6}" type="slidenum">
              <a:rPr lang="en-US" smtClean="0"/>
              <a:t>‹#›</a:t>
            </a:fld>
            <a:endParaRPr lang="en-US"/>
          </a:p>
        </p:txBody>
      </p:sp>
    </p:spTree>
    <p:extLst>
      <p:ext uri="{BB962C8B-B14F-4D97-AF65-F5344CB8AC3E}">
        <p14:creationId xmlns:p14="http://schemas.microsoft.com/office/powerpoint/2010/main" val="26244734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B69BED-7E95-AC41-A5F9-CA32736C78A0}"/>
              </a:ext>
            </a:extLst>
          </p:cNvPr>
          <p:cNvSpPr>
            <a:spLocks noGrp="1"/>
          </p:cNvSpPr>
          <p:nvPr>
            <p:ph type="title" orient="vert"/>
          </p:nvPr>
        </p:nvSpPr>
        <p:spPr>
          <a:xfrm>
            <a:off x="8724900" y="571499"/>
            <a:ext cx="2552700" cy="5605463"/>
          </a:xfrm>
        </p:spPr>
        <p:txBody>
          <a:bodyPr vert="eaVert" lIns="0" tIns="0" rIns="0" bIns="0"/>
          <a:lstStyle/>
          <a:p>
            <a:r>
              <a:rPr lang="en-US"/>
              <a:t>Click to edit Master title style</a:t>
            </a:r>
          </a:p>
        </p:txBody>
      </p:sp>
      <p:sp>
        <p:nvSpPr>
          <p:cNvPr id="3" name="Vertical Text Placeholder 2">
            <a:extLst>
              <a:ext uri="{FF2B5EF4-FFF2-40B4-BE49-F238E27FC236}">
                <a16:creationId xmlns:a16="http://schemas.microsoft.com/office/drawing/2014/main" id="{228072E3-8EE8-3A4C-81C6-A84961F07A43}"/>
              </a:ext>
            </a:extLst>
          </p:cNvPr>
          <p:cNvSpPr>
            <a:spLocks noGrp="1"/>
          </p:cNvSpPr>
          <p:nvPr>
            <p:ph type="body" orient="vert" idx="1"/>
          </p:nvPr>
        </p:nvSpPr>
        <p:spPr>
          <a:xfrm>
            <a:off x="914398" y="571499"/>
            <a:ext cx="7658102" cy="5605463"/>
          </a:xfrm>
        </p:spPr>
        <p:txBody>
          <a:bodyPr vert="eaVert"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A1D47E-8026-6C4E-B0F7-5E9172AD2853}"/>
              </a:ext>
            </a:extLst>
          </p:cNvPr>
          <p:cNvSpPr>
            <a:spLocks noGrp="1"/>
          </p:cNvSpPr>
          <p:nvPr>
            <p:ph type="dt" sz="half" idx="10"/>
          </p:nvPr>
        </p:nvSpPr>
        <p:spPr/>
        <p:txBody>
          <a:bodyPr/>
          <a:lstStyle/>
          <a:p>
            <a:r>
              <a:rPr lang="en-US"/>
              <a:t>Democracy Fund</a:t>
            </a:r>
          </a:p>
        </p:txBody>
      </p:sp>
      <p:sp>
        <p:nvSpPr>
          <p:cNvPr id="5" name="Footer Placeholder 4">
            <a:extLst>
              <a:ext uri="{FF2B5EF4-FFF2-40B4-BE49-F238E27FC236}">
                <a16:creationId xmlns:a16="http://schemas.microsoft.com/office/drawing/2014/main" id="{3D898BCD-4FC8-374E-A224-614E63C754CD}"/>
              </a:ext>
            </a:extLst>
          </p:cNvPr>
          <p:cNvSpPr>
            <a:spLocks noGrp="1"/>
          </p:cNvSpPr>
          <p:nvPr>
            <p:ph type="ftr" sz="quarter" idx="11"/>
          </p:nvPr>
        </p:nvSpPr>
        <p:spPr/>
        <p:txBody>
          <a:bodyPr/>
          <a:lstStyle/>
          <a:p>
            <a:r>
              <a:rPr lang="en-US"/>
              <a:t>democracyfund.org</a:t>
            </a:r>
          </a:p>
        </p:txBody>
      </p:sp>
      <p:sp>
        <p:nvSpPr>
          <p:cNvPr id="6" name="Slide Number Placeholder 5">
            <a:extLst>
              <a:ext uri="{FF2B5EF4-FFF2-40B4-BE49-F238E27FC236}">
                <a16:creationId xmlns:a16="http://schemas.microsoft.com/office/drawing/2014/main" id="{979BEBF3-65C1-2B4B-9697-D2CD719596A3}"/>
              </a:ext>
            </a:extLst>
          </p:cNvPr>
          <p:cNvSpPr>
            <a:spLocks noGrp="1"/>
          </p:cNvSpPr>
          <p:nvPr>
            <p:ph type="sldNum" sz="quarter" idx="12"/>
          </p:nvPr>
        </p:nvSpPr>
        <p:spPr/>
        <p:txBody>
          <a:bodyPr/>
          <a:lstStyle/>
          <a:p>
            <a:fld id="{7071B1D3-77D8-5E40-9181-BE0778747AE6}" type="slidenum">
              <a:rPr lang="en-US" smtClean="0"/>
              <a:t>‹#›</a:t>
            </a:fld>
            <a:endParaRPr lang="en-US"/>
          </a:p>
        </p:txBody>
      </p:sp>
    </p:spTree>
    <p:extLst>
      <p:ext uri="{BB962C8B-B14F-4D97-AF65-F5344CB8AC3E}">
        <p14:creationId xmlns:p14="http://schemas.microsoft.com/office/powerpoint/2010/main" val="39459482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8C6B25-882D-1041-8797-EF9FFB139A5C}"/>
              </a:ext>
            </a:extLst>
          </p:cNvPr>
          <p:cNvSpPr>
            <a:spLocks noGrp="1"/>
          </p:cNvSpPr>
          <p:nvPr>
            <p:ph type="dt" sz="half" idx="10"/>
          </p:nvPr>
        </p:nvSpPr>
        <p:spPr/>
        <p:txBody>
          <a:bodyPr/>
          <a:lstStyle/>
          <a:p>
            <a:r>
              <a:rPr lang="en-US"/>
              <a:t>Democracy Fund</a:t>
            </a:r>
          </a:p>
        </p:txBody>
      </p:sp>
      <p:sp>
        <p:nvSpPr>
          <p:cNvPr id="3" name="Footer Placeholder 2">
            <a:extLst>
              <a:ext uri="{FF2B5EF4-FFF2-40B4-BE49-F238E27FC236}">
                <a16:creationId xmlns:a16="http://schemas.microsoft.com/office/drawing/2014/main" id="{1702ACD9-5530-3A45-A779-2933D6776DCC}"/>
              </a:ext>
            </a:extLst>
          </p:cNvPr>
          <p:cNvSpPr>
            <a:spLocks noGrp="1"/>
          </p:cNvSpPr>
          <p:nvPr>
            <p:ph type="ftr" sz="quarter" idx="11"/>
          </p:nvPr>
        </p:nvSpPr>
        <p:spPr/>
        <p:txBody>
          <a:bodyPr/>
          <a:lstStyle/>
          <a:p>
            <a:r>
              <a:rPr lang="en-US"/>
              <a:t>democracyfund.org</a:t>
            </a:r>
          </a:p>
        </p:txBody>
      </p:sp>
      <p:sp>
        <p:nvSpPr>
          <p:cNvPr id="4" name="Slide Number Placeholder 3">
            <a:extLst>
              <a:ext uri="{FF2B5EF4-FFF2-40B4-BE49-F238E27FC236}">
                <a16:creationId xmlns:a16="http://schemas.microsoft.com/office/drawing/2014/main" id="{929124BD-56C5-0C4E-9B04-74CE4C0B6B69}"/>
              </a:ext>
            </a:extLst>
          </p:cNvPr>
          <p:cNvSpPr>
            <a:spLocks noGrp="1"/>
          </p:cNvSpPr>
          <p:nvPr>
            <p:ph type="sldNum" sz="quarter" idx="12"/>
          </p:nvPr>
        </p:nvSpPr>
        <p:spPr/>
        <p:txBody>
          <a:bodyPr/>
          <a:lstStyle/>
          <a:p>
            <a:fld id="{7071B1D3-77D8-5E40-9181-BE0778747AE6}" type="slidenum">
              <a:rPr lang="en-US" smtClean="0"/>
              <a:t>‹#›</a:t>
            </a:fld>
            <a:endParaRPr lang="en-US"/>
          </a:p>
        </p:txBody>
      </p:sp>
    </p:spTree>
    <p:extLst>
      <p:ext uri="{BB962C8B-B14F-4D97-AF65-F5344CB8AC3E}">
        <p14:creationId xmlns:p14="http://schemas.microsoft.com/office/powerpoint/2010/main" val="234122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Logo Bottom">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E446BD9C-8904-E648-8440-AFADAE3A1F91}"/>
              </a:ext>
            </a:extLst>
          </p:cNvPr>
          <p:cNvSpPr>
            <a:spLocks noGrp="1"/>
          </p:cNvSpPr>
          <p:nvPr>
            <p:ph type="subTitle" idx="1"/>
          </p:nvPr>
        </p:nvSpPr>
        <p:spPr>
          <a:xfrm>
            <a:off x="914400" y="2272317"/>
            <a:ext cx="10363200" cy="834887"/>
          </a:xfrm>
        </p:spPr>
        <p:txBody>
          <a:bodyPr lIns="0" tIns="0" rIns="0" bIns="0">
            <a:normAutofit/>
          </a:bodyPr>
          <a:lstStyle>
            <a:lvl1pPr marL="0" indent="0" algn="l">
              <a:buNone/>
              <a:defRPr sz="3200" b="0" i="0">
                <a:latin typeface="Arial Narrow" panose="020B0604020202020204" pitchFamily="34" charset="0"/>
                <a:cs typeface="Arial Narrow"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itle 1">
            <a:extLst>
              <a:ext uri="{FF2B5EF4-FFF2-40B4-BE49-F238E27FC236}">
                <a16:creationId xmlns:a16="http://schemas.microsoft.com/office/drawing/2014/main" id="{F1211164-7E2C-414C-8DD9-ED9EF01817FE}"/>
              </a:ext>
            </a:extLst>
          </p:cNvPr>
          <p:cNvSpPr>
            <a:spLocks noGrp="1"/>
          </p:cNvSpPr>
          <p:nvPr>
            <p:ph type="title"/>
          </p:nvPr>
        </p:nvSpPr>
        <p:spPr>
          <a:xfrm>
            <a:off x="914400" y="1280782"/>
            <a:ext cx="10363200" cy="991533"/>
          </a:xfrm>
        </p:spPr>
        <p:txBody>
          <a:bodyPr lIns="0"/>
          <a:lstStyle/>
          <a:p>
            <a:r>
              <a:rPr lang="en-US"/>
              <a:t>Click to edit Master title style</a:t>
            </a:r>
            <a:endParaRPr lang="en-US" dirty="0"/>
          </a:p>
        </p:txBody>
      </p:sp>
      <p:sp>
        <p:nvSpPr>
          <p:cNvPr id="11" name="Text Placeholder 2">
            <a:extLst>
              <a:ext uri="{FF2B5EF4-FFF2-40B4-BE49-F238E27FC236}">
                <a16:creationId xmlns:a16="http://schemas.microsoft.com/office/drawing/2014/main" id="{4626DA13-D9F7-6C41-BACC-0819B38606B4}"/>
              </a:ext>
            </a:extLst>
          </p:cNvPr>
          <p:cNvSpPr>
            <a:spLocks noGrp="1"/>
          </p:cNvSpPr>
          <p:nvPr>
            <p:ph type="body" idx="13" hasCustomPrompt="1"/>
          </p:nvPr>
        </p:nvSpPr>
        <p:spPr>
          <a:xfrm>
            <a:off x="914400" y="950110"/>
            <a:ext cx="3276600" cy="321794"/>
          </a:xfrm>
        </p:spPr>
        <p:txBody>
          <a:bodyPr lIns="0" tIns="0" rIns="0" bIns="0" anchor="ctr" anchorCtr="0">
            <a:normAutofit/>
          </a:bodyPr>
          <a:lstStyle>
            <a:lvl1pPr marL="0" indent="0">
              <a:buNone/>
              <a:defRPr sz="1000" b="1" i="0" kern="800" spc="100" baseline="0">
                <a:solidFill>
                  <a:schemeClr val="tx1">
                    <a:tint val="75000"/>
                  </a:schemeClr>
                </a:solidFill>
                <a:latin typeface="Arial Narrow" panose="020B0604020202020204" pitchFamily="34" charset="0"/>
                <a:cs typeface="Arial Narrow"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8" name="Picture 7">
            <a:extLst>
              <a:ext uri="{FF2B5EF4-FFF2-40B4-BE49-F238E27FC236}">
                <a16:creationId xmlns:a16="http://schemas.microsoft.com/office/drawing/2014/main" id="{E07A1718-533D-FA4C-B0C7-FD7803590674}"/>
              </a:ext>
            </a:extLst>
          </p:cNvPr>
          <p:cNvPicPr>
            <a:picLocks noChangeAspect="1"/>
          </p:cNvPicPr>
          <p:nvPr userDrawn="1"/>
        </p:nvPicPr>
        <p:blipFill>
          <a:blip r:embed="rId2"/>
          <a:stretch>
            <a:fillRect/>
          </a:stretch>
        </p:blipFill>
        <p:spPr>
          <a:xfrm>
            <a:off x="666260" y="5298343"/>
            <a:ext cx="2088662" cy="1125309"/>
          </a:xfrm>
          <a:prstGeom prst="rect">
            <a:avLst/>
          </a:prstGeom>
        </p:spPr>
      </p:pic>
    </p:spTree>
    <p:extLst>
      <p:ext uri="{BB962C8B-B14F-4D97-AF65-F5344CB8AC3E}">
        <p14:creationId xmlns:p14="http://schemas.microsoft.com/office/powerpoint/2010/main" val="3782788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White">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4F6BEE0-2DA5-1A4C-B845-8663D35343F9}"/>
              </a:ext>
            </a:extLst>
          </p:cNvPr>
          <p:cNvSpPr>
            <a:spLocks noGrp="1"/>
          </p:cNvSpPr>
          <p:nvPr>
            <p:ph type="dt" sz="half" idx="10"/>
          </p:nvPr>
        </p:nvSpPr>
        <p:spPr/>
        <p:txBody>
          <a:bodyPr/>
          <a:lstStyle/>
          <a:p>
            <a:r>
              <a:rPr lang="en-US"/>
              <a:t>Democracy Fund</a:t>
            </a:r>
          </a:p>
        </p:txBody>
      </p:sp>
      <p:sp>
        <p:nvSpPr>
          <p:cNvPr id="5" name="Footer Placeholder 4">
            <a:extLst>
              <a:ext uri="{FF2B5EF4-FFF2-40B4-BE49-F238E27FC236}">
                <a16:creationId xmlns:a16="http://schemas.microsoft.com/office/drawing/2014/main" id="{40B7B33F-A3C6-0B47-B152-17F8E0DF7C9E}"/>
              </a:ext>
            </a:extLst>
          </p:cNvPr>
          <p:cNvSpPr>
            <a:spLocks noGrp="1"/>
          </p:cNvSpPr>
          <p:nvPr>
            <p:ph type="ftr" sz="quarter" idx="11"/>
          </p:nvPr>
        </p:nvSpPr>
        <p:spPr/>
        <p:txBody>
          <a:bodyPr/>
          <a:lstStyle/>
          <a:p>
            <a:r>
              <a:rPr lang="en-US"/>
              <a:t>democracyfund.org</a:t>
            </a:r>
          </a:p>
        </p:txBody>
      </p:sp>
      <p:sp>
        <p:nvSpPr>
          <p:cNvPr id="6" name="Slide Number Placeholder 5">
            <a:extLst>
              <a:ext uri="{FF2B5EF4-FFF2-40B4-BE49-F238E27FC236}">
                <a16:creationId xmlns:a16="http://schemas.microsoft.com/office/drawing/2014/main" id="{BAE37E79-19DC-E544-8BD7-867A07DADA76}"/>
              </a:ext>
            </a:extLst>
          </p:cNvPr>
          <p:cNvSpPr>
            <a:spLocks noGrp="1"/>
          </p:cNvSpPr>
          <p:nvPr>
            <p:ph type="sldNum" sz="quarter" idx="12"/>
          </p:nvPr>
        </p:nvSpPr>
        <p:spPr/>
        <p:txBody>
          <a:bodyPr/>
          <a:lstStyle/>
          <a:p>
            <a:fld id="{7071B1D3-77D8-5E40-9181-BE0778747AE6}" type="slidenum">
              <a:rPr lang="en-US" smtClean="0"/>
              <a:t>‹#›</a:t>
            </a:fld>
            <a:endParaRPr lang="en-US"/>
          </a:p>
        </p:txBody>
      </p:sp>
      <p:sp>
        <p:nvSpPr>
          <p:cNvPr id="9" name="Subtitle 2">
            <a:extLst>
              <a:ext uri="{FF2B5EF4-FFF2-40B4-BE49-F238E27FC236}">
                <a16:creationId xmlns:a16="http://schemas.microsoft.com/office/drawing/2014/main" id="{FA62A264-08CE-BC4E-BF6C-947BF8A1968A}"/>
              </a:ext>
            </a:extLst>
          </p:cNvPr>
          <p:cNvSpPr>
            <a:spLocks noGrp="1"/>
          </p:cNvSpPr>
          <p:nvPr>
            <p:ph type="subTitle" idx="1"/>
          </p:nvPr>
        </p:nvSpPr>
        <p:spPr>
          <a:xfrm>
            <a:off x="914400" y="3095322"/>
            <a:ext cx="10363200" cy="834887"/>
          </a:xfrm>
        </p:spPr>
        <p:txBody>
          <a:bodyPr lIns="0" tIns="0" rIns="0" bIns="0">
            <a:normAutofit/>
          </a:bodyPr>
          <a:lstStyle>
            <a:lvl1pPr marL="0" indent="0" algn="l">
              <a:buNone/>
              <a:defRPr sz="3200" b="0" i="0">
                <a:latin typeface="Arial Narrow" panose="020B0604020202020204" pitchFamily="34" charset="0"/>
                <a:cs typeface="Arial Narrow"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itle 1">
            <a:extLst>
              <a:ext uri="{FF2B5EF4-FFF2-40B4-BE49-F238E27FC236}">
                <a16:creationId xmlns:a16="http://schemas.microsoft.com/office/drawing/2014/main" id="{ED5BFECE-591E-4843-BD7C-9BB4901F4914}"/>
              </a:ext>
            </a:extLst>
          </p:cNvPr>
          <p:cNvSpPr>
            <a:spLocks noGrp="1"/>
          </p:cNvSpPr>
          <p:nvPr>
            <p:ph type="title"/>
          </p:nvPr>
        </p:nvSpPr>
        <p:spPr>
          <a:xfrm>
            <a:off x="914400" y="2103787"/>
            <a:ext cx="10363200" cy="991533"/>
          </a:xfrm>
        </p:spPr>
        <p:txBody>
          <a:bodyPr/>
          <a:lstStyle/>
          <a:p>
            <a:r>
              <a:rPr lang="en-US"/>
              <a:t>Click to edit Master title style</a:t>
            </a:r>
            <a:endParaRPr lang="en-US" dirty="0"/>
          </a:p>
        </p:txBody>
      </p:sp>
    </p:spTree>
    <p:extLst>
      <p:ext uri="{BB962C8B-B14F-4D97-AF65-F5344CB8AC3E}">
        <p14:creationId xmlns:p14="http://schemas.microsoft.com/office/powerpoint/2010/main" val="2403955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Gray">
    <p:bg>
      <p:bgPr>
        <a:solidFill>
          <a:schemeClr val="bg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4F6BEE0-2DA5-1A4C-B845-8663D35343F9}"/>
              </a:ext>
            </a:extLst>
          </p:cNvPr>
          <p:cNvSpPr>
            <a:spLocks noGrp="1"/>
          </p:cNvSpPr>
          <p:nvPr>
            <p:ph type="dt" sz="half" idx="10"/>
          </p:nvPr>
        </p:nvSpPr>
        <p:spPr/>
        <p:txBody>
          <a:bodyPr/>
          <a:lstStyle/>
          <a:p>
            <a:r>
              <a:rPr lang="en-US"/>
              <a:t>Democracy Fund</a:t>
            </a:r>
          </a:p>
        </p:txBody>
      </p:sp>
      <p:sp>
        <p:nvSpPr>
          <p:cNvPr id="5" name="Footer Placeholder 4">
            <a:extLst>
              <a:ext uri="{FF2B5EF4-FFF2-40B4-BE49-F238E27FC236}">
                <a16:creationId xmlns:a16="http://schemas.microsoft.com/office/drawing/2014/main" id="{40B7B33F-A3C6-0B47-B152-17F8E0DF7C9E}"/>
              </a:ext>
            </a:extLst>
          </p:cNvPr>
          <p:cNvSpPr>
            <a:spLocks noGrp="1"/>
          </p:cNvSpPr>
          <p:nvPr>
            <p:ph type="ftr" sz="quarter" idx="11"/>
          </p:nvPr>
        </p:nvSpPr>
        <p:spPr/>
        <p:txBody>
          <a:bodyPr/>
          <a:lstStyle/>
          <a:p>
            <a:r>
              <a:rPr lang="en-US"/>
              <a:t>democracyfund.org</a:t>
            </a:r>
          </a:p>
        </p:txBody>
      </p:sp>
      <p:sp>
        <p:nvSpPr>
          <p:cNvPr id="6" name="Slide Number Placeholder 5">
            <a:extLst>
              <a:ext uri="{FF2B5EF4-FFF2-40B4-BE49-F238E27FC236}">
                <a16:creationId xmlns:a16="http://schemas.microsoft.com/office/drawing/2014/main" id="{BAE37E79-19DC-E544-8BD7-867A07DADA76}"/>
              </a:ext>
            </a:extLst>
          </p:cNvPr>
          <p:cNvSpPr>
            <a:spLocks noGrp="1"/>
          </p:cNvSpPr>
          <p:nvPr>
            <p:ph type="sldNum" sz="quarter" idx="12"/>
          </p:nvPr>
        </p:nvSpPr>
        <p:spPr/>
        <p:txBody>
          <a:bodyPr/>
          <a:lstStyle/>
          <a:p>
            <a:fld id="{7071B1D3-77D8-5E40-9181-BE0778747AE6}" type="slidenum">
              <a:rPr lang="en-US" smtClean="0"/>
              <a:t>‹#›</a:t>
            </a:fld>
            <a:endParaRPr lang="en-US"/>
          </a:p>
        </p:txBody>
      </p:sp>
      <p:sp>
        <p:nvSpPr>
          <p:cNvPr id="9" name="Subtitle 2">
            <a:extLst>
              <a:ext uri="{FF2B5EF4-FFF2-40B4-BE49-F238E27FC236}">
                <a16:creationId xmlns:a16="http://schemas.microsoft.com/office/drawing/2014/main" id="{FA62A264-08CE-BC4E-BF6C-947BF8A1968A}"/>
              </a:ext>
            </a:extLst>
          </p:cNvPr>
          <p:cNvSpPr>
            <a:spLocks noGrp="1"/>
          </p:cNvSpPr>
          <p:nvPr>
            <p:ph type="subTitle" idx="1"/>
          </p:nvPr>
        </p:nvSpPr>
        <p:spPr>
          <a:xfrm>
            <a:off x="914400" y="3095322"/>
            <a:ext cx="10363200" cy="834887"/>
          </a:xfrm>
        </p:spPr>
        <p:txBody>
          <a:bodyPr lIns="0" tIns="0" rIns="0" bIns="0">
            <a:normAutofit/>
          </a:bodyPr>
          <a:lstStyle>
            <a:lvl1pPr marL="0" indent="0" algn="l">
              <a:buNone/>
              <a:defRPr sz="3200" b="0" i="0">
                <a:latin typeface="Arial Narrow" panose="020B0604020202020204" pitchFamily="34" charset="0"/>
                <a:cs typeface="Arial Narrow"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itle 1">
            <a:extLst>
              <a:ext uri="{FF2B5EF4-FFF2-40B4-BE49-F238E27FC236}">
                <a16:creationId xmlns:a16="http://schemas.microsoft.com/office/drawing/2014/main" id="{ED5BFECE-591E-4843-BD7C-9BB4901F4914}"/>
              </a:ext>
            </a:extLst>
          </p:cNvPr>
          <p:cNvSpPr>
            <a:spLocks noGrp="1"/>
          </p:cNvSpPr>
          <p:nvPr>
            <p:ph type="title"/>
          </p:nvPr>
        </p:nvSpPr>
        <p:spPr>
          <a:xfrm>
            <a:off x="914400" y="2103787"/>
            <a:ext cx="10363200" cy="991533"/>
          </a:xfrm>
        </p:spPr>
        <p:txBody>
          <a:bodyPr/>
          <a:lstStyle/>
          <a:p>
            <a:r>
              <a:rPr lang="en-US"/>
              <a:t>Click to edit Master title style</a:t>
            </a:r>
            <a:endParaRPr lang="en-US" dirty="0"/>
          </a:p>
        </p:txBody>
      </p:sp>
    </p:spTree>
    <p:extLst>
      <p:ext uri="{BB962C8B-B14F-4D97-AF65-F5344CB8AC3E}">
        <p14:creationId xmlns:p14="http://schemas.microsoft.com/office/powerpoint/2010/main" val="2940038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Dark Gray">
    <p:bg>
      <p:bgPr>
        <a:solidFill>
          <a:schemeClr val="tx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4F6BEE0-2DA5-1A4C-B845-8663D35343F9}"/>
              </a:ext>
            </a:extLst>
          </p:cNvPr>
          <p:cNvSpPr>
            <a:spLocks noGrp="1"/>
          </p:cNvSpPr>
          <p:nvPr>
            <p:ph type="dt" sz="half" idx="10"/>
          </p:nvPr>
        </p:nvSpPr>
        <p:spPr/>
        <p:txBody>
          <a:bodyPr/>
          <a:lstStyle>
            <a:lvl1pPr>
              <a:defRPr>
                <a:solidFill>
                  <a:schemeClr val="bg1"/>
                </a:solidFill>
              </a:defRPr>
            </a:lvl1pPr>
          </a:lstStyle>
          <a:p>
            <a:r>
              <a:rPr lang="en-US"/>
              <a:t>Democracy Fund</a:t>
            </a:r>
            <a:endParaRPr lang="en-US" dirty="0"/>
          </a:p>
        </p:txBody>
      </p:sp>
      <p:sp>
        <p:nvSpPr>
          <p:cNvPr id="5" name="Footer Placeholder 4">
            <a:extLst>
              <a:ext uri="{FF2B5EF4-FFF2-40B4-BE49-F238E27FC236}">
                <a16:creationId xmlns:a16="http://schemas.microsoft.com/office/drawing/2014/main" id="{40B7B33F-A3C6-0B47-B152-17F8E0DF7C9E}"/>
              </a:ext>
            </a:extLst>
          </p:cNvPr>
          <p:cNvSpPr>
            <a:spLocks noGrp="1"/>
          </p:cNvSpPr>
          <p:nvPr>
            <p:ph type="ftr" sz="quarter" idx="11"/>
          </p:nvPr>
        </p:nvSpPr>
        <p:spPr/>
        <p:txBody>
          <a:bodyPr/>
          <a:lstStyle>
            <a:lvl1pPr>
              <a:defRPr>
                <a:solidFill>
                  <a:schemeClr val="bg1"/>
                </a:solidFill>
              </a:defRPr>
            </a:lvl1pPr>
          </a:lstStyle>
          <a:p>
            <a:r>
              <a:rPr lang="en-US" dirty="0"/>
              <a:t>democracyfund.org</a:t>
            </a:r>
          </a:p>
        </p:txBody>
      </p:sp>
      <p:sp>
        <p:nvSpPr>
          <p:cNvPr id="6" name="Slide Number Placeholder 5">
            <a:extLst>
              <a:ext uri="{FF2B5EF4-FFF2-40B4-BE49-F238E27FC236}">
                <a16:creationId xmlns:a16="http://schemas.microsoft.com/office/drawing/2014/main" id="{BAE37E79-19DC-E544-8BD7-867A07DADA76}"/>
              </a:ext>
            </a:extLst>
          </p:cNvPr>
          <p:cNvSpPr>
            <a:spLocks noGrp="1"/>
          </p:cNvSpPr>
          <p:nvPr>
            <p:ph type="sldNum" sz="quarter" idx="12"/>
          </p:nvPr>
        </p:nvSpPr>
        <p:spPr/>
        <p:txBody>
          <a:bodyPr/>
          <a:lstStyle>
            <a:lvl1pPr>
              <a:defRPr>
                <a:solidFill>
                  <a:schemeClr val="bg1"/>
                </a:solidFill>
              </a:defRPr>
            </a:lvl1pPr>
          </a:lstStyle>
          <a:p>
            <a:fld id="{7071B1D3-77D8-5E40-9181-BE0778747AE6}" type="slidenum">
              <a:rPr lang="en-US" smtClean="0"/>
              <a:pPr/>
              <a:t>‹#›</a:t>
            </a:fld>
            <a:endParaRPr lang="en-US" dirty="0"/>
          </a:p>
        </p:txBody>
      </p:sp>
      <p:sp>
        <p:nvSpPr>
          <p:cNvPr id="9" name="Subtitle 2">
            <a:extLst>
              <a:ext uri="{FF2B5EF4-FFF2-40B4-BE49-F238E27FC236}">
                <a16:creationId xmlns:a16="http://schemas.microsoft.com/office/drawing/2014/main" id="{FA62A264-08CE-BC4E-BF6C-947BF8A1968A}"/>
              </a:ext>
            </a:extLst>
          </p:cNvPr>
          <p:cNvSpPr>
            <a:spLocks noGrp="1"/>
          </p:cNvSpPr>
          <p:nvPr>
            <p:ph type="subTitle" idx="1"/>
          </p:nvPr>
        </p:nvSpPr>
        <p:spPr>
          <a:xfrm>
            <a:off x="914400" y="3095322"/>
            <a:ext cx="10363200" cy="834887"/>
          </a:xfrm>
        </p:spPr>
        <p:txBody>
          <a:bodyPr lIns="0" tIns="0" rIns="0" bIns="0">
            <a:normAutofit/>
          </a:bodyPr>
          <a:lstStyle>
            <a:lvl1pPr marL="0" indent="0" algn="l">
              <a:buNone/>
              <a:defRPr sz="3200" b="0" i="0">
                <a:solidFill>
                  <a:schemeClr val="bg1"/>
                </a:solidFill>
                <a:latin typeface="Arial Narrow" panose="020B0604020202020204" pitchFamily="34" charset="0"/>
                <a:cs typeface="Arial Narrow"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itle 1">
            <a:extLst>
              <a:ext uri="{FF2B5EF4-FFF2-40B4-BE49-F238E27FC236}">
                <a16:creationId xmlns:a16="http://schemas.microsoft.com/office/drawing/2014/main" id="{ED5BFECE-591E-4843-BD7C-9BB4901F4914}"/>
              </a:ext>
            </a:extLst>
          </p:cNvPr>
          <p:cNvSpPr>
            <a:spLocks noGrp="1"/>
          </p:cNvSpPr>
          <p:nvPr>
            <p:ph type="title"/>
          </p:nvPr>
        </p:nvSpPr>
        <p:spPr>
          <a:xfrm>
            <a:off x="914400" y="2103787"/>
            <a:ext cx="10363200" cy="991533"/>
          </a:xfrm>
        </p:spPr>
        <p:txBody>
          <a:bodyPr/>
          <a:lstStyle/>
          <a:p>
            <a:r>
              <a:rPr lang="en-US"/>
              <a:t>Click to edit Master title style</a:t>
            </a:r>
            <a:endParaRPr lang="en-US" dirty="0"/>
          </a:p>
        </p:txBody>
      </p:sp>
    </p:spTree>
    <p:extLst>
      <p:ext uri="{BB962C8B-B14F-4D97-AF65-F5344CB8AC3E}">
        <p14:creationId xmlns:p14="http://schemas.microsoft.com/office/powerpoint/2010/main" val="3901024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Navy">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4F6BEE0-2DA5-1A4C-B845-8663D35343F9}"/>
              </a:ext>
            </a:extLst>
          </p:cNvPr>
          <p:cNvSpPr>
            <a:spLocks noGrp="1"/>
          </p:cNvSpPr>
          <p:nvPr>
            <p:ph type="dt" sz="half" idx="10"/>
          </p:nvPr>
        </p:nvSpPr>
        <p:spPr/>
        <p:txBody>
          <a:bodyPr/>
          <a:lstStyle>
            <a:lvl1pPr>
              <a:defRPr>
                <a:solidFill>
                  <a:schemeClr val="bg1"/>
                </a:solidFill>
              </a:defRPr>
            </a:lvl1pPr>
          </a:lstStyle>
          <a:p>
            <a:r>
              <a:rPr lang="en-US"/>
              <a:t>Democracy Fund</a:t>
            </a:r>
            <a:endParaRPr lang="en-US" dirty="0"/>
          </a:p>
        </p:txBody>
      </p:sp>
      <p:sp>
        <p:nvSpPr>
          <p:cNvPr id="5" name="Footer Placeholder 4">
            <a:extLst>
              <a:ext uri="{FF2B5EF4-FFF2-40B4-BE49-F238E27FC236}">
                <a16:creationId xmlns:a16="http://schemas.microsoft.com/office/drawing/2014/main" id="{40B7B33F-A3C6-0B47-B152-17F8E0DF7C9E}"/>
              </a:ext>
            </a:extLst>
          </p:cNvPr>
          <p:cNvSpPr>
            <a:spLocks noGrp="1"/>
          </p:cNvSpPr>
          <p:nvPr>
            <p:ph type="ftr" sz="quarter" idx="11"/>
          </p:nvPr>
        </p:nvSpPr>
        <p:spPr/>
        <p:txBody>
          <a:bodyPr/>
          <a:lstStyle>
            <a:lvl1pPr>
              <a:defRPr>
                <a:solidFill>
                  <a:schemeClr val="bg1"/>
                </a:solidFill>
              </a:defRPr>
            </a:lvl1pPr>
          </a:lstStyle>
          <a:p>
            <a:r>
              <a:rPr lang="en-US" dirty="0"/>
              <a:t>democracyfund.org</a:t>
            </a:r>
          </a:p>
        </p:txBody>
      </p:sp>
      <p:sp>
        <p:nvSpPr>
          <p:cNvPr id="6" name="Slide Number Placeholder 5">
            <a:extLst>
              <a:ext uri="{FF2B5EF4-FFF2-40B4-BE49-F238E27FC236}">
                <a16:creationId xmlns:a16="http://schemas.microsoft.com/office/drawing/2014/main" id="{BAE37E79-19DC-E544-8BD7-867A07DADA76}"/>
              </a:ext>
            </a:extLst>
          </p:cNvPr>
          <p:cNvSpPr>
            <a:spLocks noGrp="1"/>
          </p:cNvSpPr>
          <p:nvPr>
            <p:ph type="sldNum" sz="quarter" idx="12"/>
          </p:nvPr>
        </p:nvSpPr>
        <p:spPr/>
        <p:txBody>
          <a:bodyPr/>
          <a:lstStyle>
            <a:lvl1pPr>
              <a:defRPr>
                <a:solidFill>
                  <a:schemeClr val="bg1"/>
                </a:solidFill>
              </a:defRPr>
            </a:lvl1pPr>
          </a:lstStyle>
          <a:p>
            <a:fld id="{7071B1D3-77D8-5E40-9181-BE0778747AE6}" type="slidenum">
              <a:rPr lang="en-US" smtClean="0"/>
              <a:pPr/>
              <a:t>‹#›</a:t>
            </a:fld>
            <a:endParaRPr lang="en-US" dirty="0"/>
          </a:p>
        </p:txBody>
      </p:sp>
      <p:sp>
        <p:nvSpPr>
          <p:cNvPr id="9" name="Subtitle 2">
            <a:extLst>
              <a:ext uri="{FF2B5EF4-FFF2-40B4-BE49-F238E27FC236}">
                <a16:creationId xmlns:a16="http://schemas.microsoft.com/office/drawing/2014/main" id="{FA62A264-08CE-BC4E-BF6C-947BF8A1968A}"/>
              </a:ext>
            </a:extLst>
          </p:cNvPr>
          <p:cNvSpPr>
            <a:spLocks noGrp="1"/>
          </p:cNvSpPr>
          <p:nvPr>
            <p:ph type="subTitle" idx="1"/>
          </p:nvPr>
        </p:nvSpPr>
        <p:spPr>
          <a:xfrm>
            <a:off x="914400" y="3095322"/>
            <a:ext cx="10363200" cy="834887"/>
          </a:xfrm>
        </p:spPr>
        <p:txBody>
          <a:bodyPr lIns="0" tIns="0" rIns="0" bIns="0">
            <a:normAutofit/>
          </a:bodyPr>
          <a:lstStyle>
            <a:lvl1pPr marL="0" indent="0" algn="l">
              <a:buNone/>
              <a:defRPr sz="3200" b="0" i="0">
                <a:solidFill>
                  <a:schemeClr val="bg1"/>
                </a:solidFill>
                <a:latin typeface="Arial Narrow" panose="020B0604020202020204" pitchFamily="34" charset="0"/>
                <a:cs typeface="Arial Narrow"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itle 1">
            <a:extLst>
              <a:ext uri="{FF2B5EF4-FFF2-40B4-BE49-F238E27FC236}">
                <a16:creationId xmlns:a16="http://schemas.microsoft.com/office/drawing/2014/main" id="{ED5BFECE-591E-4843-BD7C-9BB4901F4914}"/>
              </a:ext>
            </a:extLst>
          </p:cNvPr>
          <p:cNvSpPr>
            <a:spLocks noGrp="1"/>
          </p:cNvSpPr>
          <p:nvPr>
            <p:ph type="title"/>
          </p:nvPr>
        </p:nvSpPr>
        <p:spPr>
          <a:xfrm>
            <a:off x="914400" y="2103787"/>
            <a:ext cx="10363200" cy="991533"/>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582056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Red">
    <p:bg>
      <p:bgPr>
        <a:solidFill>
          <a:schemeClr val="tx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4F6BEE0-2DA5-1A4C-B845-8663D35343F9}"/>
              </a:ext>
            </a:extLst>
          </p:cNvPr>
          <p:cNvSpPr>
            <a:spLocks noGrp="1"/>
          </p:cNvSpPr>
          <p:nvPr>
            <p:ph type="dt" sz="half" idx="10"/>
          </p:nvPr>
        </p:nvSpPr>
        <p:spPr/>
        <p:txBody>
          <a:bodyPr/>
          <a:lstStyle>
            <a:lvl1pPr>
              <a:defRPr>
                <a:solidFill>
                  <a:schemeClr val="bg1"/>
                </a:solidFill>
              </a:defRPr>
            </a:lvl1pPr>
          </a:lstStyle>
          <a:p>
            <a:r>
              <a:rPr lang="en-US"/>
              <a:t>Democracy Fund</a:t>
            </a:r>
            <a:endParaRPr lang="en-US" dirty="0"/>
          </a:p>
        </p:txBody>
      </p:sp>
      <p:sp>
        <p:nvSpPr>
          <p:cNvPr id="5" name="Footer Placeholder 4">
            <a:extLst>
              <a:ext uri="{FF2B5EF4-FFF2-40B4-BE49-F238E27FC236}">
                <a16:creationId xmlns:a16="http://schemas.microsoft.com/office/drawing/2014/main" id="{40B7B33F-A3C6-0B47-B152-17F8E0DF7C9E}"/>
              </a:ext>
            </a:extLst>
          </p:cNvPr>
          <p:cNvSpPr>
            <a:spLocks noGrp="1"/>
          </p:cNvSpPr>
          <p:nvPr>
            <p:ph type="ftr" sz="quarter" idx="11"/>
          </p:nvPr>
        </p:nvSpPr>
        <p:spPr/>
        <p:txBody>
          <a:bodyPr/>
          <a:lstStyle>
            <a:lvl1pPr>
              <a:defRPr>
                <a:solidFill>
                  <a:schemeClr val="bg1"/>
                </a:solidFill>
              </a:defRPr>
            </a:lvl1pPr>
          </a:lstStyle>
          <a:p>
            <a:r>
              <a:rPr lang="en-US" dirty="0"/>
              <a:t>democracyfund.org</a:t>
            </a:r>
          </a:p>
        </p:txBody>
      </p:sp>
      <p:sp>
        <p:nvSpPr>
          <p:cNvPr id="6" name="Slide Number Placeholder 5">
            <a:extLst>
              <a:ext uri="{FF2B5EF4-FFF2-40B4-BE49-F238E27FC236}">
                <a16:creationId xmlns:a16="http://schemas.microsoft.com/office/drawing/2014/main" id="{BAE37E79-19DC-E544-8BD7-867A07DADA76}"/>
              </a:ext>
            </a:extLst>
          </p:cNvPr>
          <p:cNvSpPr>
            <a:spLocks noGrp="1"/>
          </p:cNvSpPr>
          <p:nvPr>
            <p:ph type="sldNum" sz="quarter" idx="12"/>
          </p:nvPr>
        </p:nvSpPr>
        <p:spPr/>
        <p:txBody>
          <a:bodyPr/>
          <a:lstStyle>
            <a:lvl1pPr>
              <a:defRPr>
                <a:solidFill>
                  <a:schemeClr val="bg1"/>
                </a:solidFill>
              </a:defRPr>
            </a:lvl1pPr>
          </a:lstStyle>
          <a:p>
            <a:fld id="{7071B1D3-77D8-5E40-9181-BE0778747AE6}" type="slidenum">
              <a:rPr lang="en-US" smtClean="0"/>
              <a:pPr/>
              <a:t>‹#›</a:t>
            </a:fld>
            <a:endParaRPr lang="en-US" dirty="0"/>
          </a:p>
        </p:txBody>
      </p:sp>
      <p:sp>
        <p:nvSpPr>
          <p:cNvPr id="9" name="Subtitle 2">
            <a:extLst>
              <a:ext uri="{FF2B5EF4-FFF2-40B4-BE49-F238E27FC236}">
                <a16:creationId xmlns:a16="http://schemas.microsoft.com/office/drawing/2014/main" id="{FA62A264-08CE-BC4E-BF6C-947BF8A1968A}"/>
              </a:ext>
            </a:extLst>
          </p:cNvPr>
          <p:cNvSpPr>
            <a:spLocks noGrp="1"/>
          </p:cNvSpPr>
          <p:nvPr>
            <p:ph type="subTitle" idx="1"/>
          </p:nvPr>
        </p:nvSpPr>
        <p:spPr>
          <a:xfrm>
            <a:off x="914400" y="3095322"/>
            <a:ext cx="10363200" cy="834887"/>
          </a:xfrm>
        </p:spPr>
        <p:txBody>
          <a:bodyPr lIns="0" tIns="0" rIns="0" bIns="0">
            <a:normAutofit/>
          </a:bodyPr>
          <a:lstStyle>
            <a:lvl1pPr marL="0" indent="0" algn="l">
              <a:buNone/>
              <a:defRPr sz="3200" b="0" i="0">
                <a:solidFill>
                  <a:schemeClr val="bg1"/>
                </a:solidFill>
                <a:latin typeface="Arial Narrow" panose="020B0604020202020204" pitchFamily="34" charset="0"/>
                <a:cs typeface="Arial Narrow"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itle 1">
            <a:extLst>
              <a:ext uri="{FF2B5EF4-FFF2-40B4-BE49-F238E27FC236}">
                <a16:creationId xmlns:a16="http://schemas.microsoft.com/office/drawing/2014/main" id="{ED5BFECE-591E-4843-BD7C-9BB4901F4914}"/>
              </a:ext>
            </a:extLst>
          </p:cNvPr>
          <p:cNvSpPr>
            <a:spLocks noGrp="1"/>
          </p:cNvSpPr>
          <p:nvPr>
            <p:ph type="title"/>
          </p:nvPr>
        </p:nvSpPr>
        <p:spPr>
          <a:xfrm>
            <a:off x="914400" y="2103787"/>
            <a:ext cx="10363200" cy="991533"/>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74334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ull Quote">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4F6BEE0-2DA5-1A4C-B845-8663D35343F9}"/>
              </a:ext>
            </a:extLst>
          </p:cNvPr>
          <p:cNvSpPr>
            <a:spLocks noGrp="1"/>
          </p:cNvSpPr>
          <p:nvPr>
            <p:ph type="dt" sz="half" idx="10"/>
          </p:nvPr>
        </p:nvSpPr>
        <p:spPr/>
        <p:txBody>
          <a:bodyPr/>
          <a:lstStyle>
            <a:lvl1pPr>
              <a:defRPr>
                <a:solidFill>
                  <a:schemeClr val="bg1"/>
                </a:solidFill>
              </a:defRPr>
            </a:lvl1pPr>
          </a:lstStyle>
          <a:p>
            <a:r>
              <a:rPr lang="en-US"/>
              <a:t>Democracy Fund</a:t>
            </a:r>
            <a:endParaRPr lang="en-US" dirty="0"/>
          </a:p>
        </p:txBody>
      </p:sp>
      <p:sp>
        <p:nvSpPr>
          <p:cNvPr id="5" name="Footer Placeholder 4">
            <a:extLst>
              <a:ext uri="{FF2B5EF4-FFF2-40B4-BE49-F238E27FC236}">
                <a16:creationId xmlns:a16="http://schemas.microsoft.com/office/drawing/2014/main" id="{40B7B33F-A3C6-0B47-B152-17F8E0DF7C9E}"/>
              </a:ext>
            </a:extLst>
          </p:cNvPr>
          <p:cNvSpPr>
            <a:spLocks noGrp="1"/>
          </p:cNvSpPr>
          <p:nvPr>
            <p:ph type="ftr" sz="quarter" idx="11"/>
          </p:nvPr>
        </p:nvSpPr>
        <p:spPr/>
        <p:txBody>
          <a:bodyPr/>
          <a:lstStyle>
            <a:lvl1pPr>
              <a:defRPr>
                <a:solidFill>
                  <a:schemeClr val="bg1"/>
                </a:solidFill>
              </a:defRPr>
            </a:lvl1pPr>
          </a:lstStyle>
          <a:p>
            <a:r>
              <a:rPr lang="en-US" dirty="0"/>
              <a:t>democracyfund.org</a:t>
            </a:r>
          </a:p>
        </p:txBody>
      </p:sp>
      <p:sp>
        <p:nvSpPr>
          <p:cNvPr id="6" name="Slide Number Placeholder 5">
            <a:extLst>
              <a:ext uri="{FF2B5EF4-FFF2-40B4-BE49-F238E27FC236}">
                <a16:creationId xmlns:a16="http://schemas.microsoft.com/office/drawing/2014/main" id="{BAE37E79-19DC-E544-8BD7-867A07DADA76}"/>
              </a:ext>
            </a:extLst>
          </p:cNvPr>
          <p:cNvSpPr>
            <a:spLocks noGrp="1"/>
          </p:cNvSpPr>
          <p:nvPr>
            <p:ph type="sldNum" sz="quarter" idx="12"/>
          </p:nvPr>
        </p:nvSpPr>
        <p:spPr/>
        <p:txBody>
          <a:bodyPr/>
          <a:lstStyle>
            <a:lvl1pPr>
              <a:defRPr>
                <a:solidFill>
                  <a:schemeClr val="bg1"/>
                </a:solidFill>
              </a:defRPr>
            </a:lvl1pPr>
          </a:lstStyle>
          <a:p>
            <a:fld id="{7071B1D3-77D8-5E40-9181-BE0778747AE6}" type="slidenum">
              <a:rPr lang="en-US" smtClean="0"/>
              <a:pPr/>
              <a:t>‹#›</a:t>
            </a:fld>
            <a:endParaRPr lang="en-US" dirty="0"/>
          </a:p>
        </p:txBody>
      </p:sp>
      <p:sp>
        <p:nvSpPr>
          <p:cNvPr id="10" name="Title 1">
            <a:extLst>
              <a:ext uri="{FF2B5EF4-FFF2-40B4-BE49-F238E27FC236}">
                <a16:creationId xmlns:a16="http://schemas.microsoft.com/office/drawing/2014/main" id="{ED5BFECE-591E-4843-BD7C-9BB4901F4914}"/>
              </a:ext>
            </a:extLst>
          </p:cNvPr>
          <p:cNvSpPr>
            <a:spLocks noGrp="1"/>
          </p:cNvSpPr>
          <p:nvPr>
            <p:ph type="title"/>
          </p:nvPr>
        </p:nvSpPr>
        <p:spPr>
          <a:xfrm>
            <a:off x="914400" y="2112496"/>
            <a:ext cx="10363200" cy="2294042"/>
          </a:xfrm>
        </p:spPr>
        <p:txBody>
          <a:bodyPr/>
          <a:lstStyle>
            <a:lvl1pPr algn="ctr">
              <a:defRPr>
                <a:solidFill>
                  <a:schemeClr val="bg1"/>
                </a:solidFill>
              </a:defRPr>
            </a:lvl1pPr>
          </a:lstStyle>
          <a:p>
            <a:r>
              <a:rPr lang="en-US"/>
              <a:t>Click to edit Master title style</a:t>
            </a:r>
            <a:endParaRPr lang="en-US" dirty="0"/>
          </a:p>
        </p:txBody>
      </p:sp>
      <p:sp>
        <p:nvSpPr>
          <p:cNvPr id="11" name="Title 2">
            <a:extLst>
              <a:ext uri="{FF2B5EF4-FFF2-40B4-BE49-F238E27FC236}">
                <a16:creationId xmlns:a16="http://schemas.microsoft.com/office/drawing/2014/main" id="{93ACD7CF-8EBE-B841-B704-2DAB4C0E4DB5}"/>
              </a:ext>
            </a:extLst>
          </p:cNvPr>
          <p:cNvSpPr txBox="1">
            <a:spLocks/>
          </p:cNvSpPr>
          <p:nvPr userDrawn="1"/>
        </p:nvSpPr>
        <p:spPr>
          <a:xfrm>
            <a:off x="921210" y="1087802"/>
            <a:ext cx="10363198" cy="114254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i="0" kern="1200">
                <a:solidFill>
                  <a:schemeClr val="bg1"/>
                </a:solidFill>
                <a:latin typeface="Arial Narrow" panose="020B0604020202020204" pitchFamily="34" charset="0"/>
                <a:ea typeface="+mj-ea"/>
                <a:cs typeface="Arial Narrow" panose="020B0604020202020204" pitchFamily="34" charset="0"/>
              </a:defRPr>
            </a:lvl1pPr>
          </a:lstStyle>
          <a:p>
            <a:pPr algn="ctr"/>
            <a:r>
              <a:rPr lang="en-US" sz="20000" b="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32200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3352E2-159C-054E-A678-A3D72C959A73}"/>
              </a:ext>
            </a:extLst>
          </p:cNvPr>
          <p:cNvSpPr>
            <a:spLocks noGrp="1"/>
          </p:cNvSpPr>
          <p:nvPr>
            <p:ph type="title"/>
          </p:nvPr>
        </p:nvSpPr>
        <p:spPr>
          <a:xfrm>
            <a:off x="914400" y="571500"/>
            <a:ext cx="10363200" cy="1119188"/>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F37AE84-4C84-FC41-8754-E4274F7FE328}"/>
              </a:ext>
            </a:extLst>
          </p:cNvPr>
          <p:cNvSpPr>
            <a:spLocks noGrp="1"/>
          </p:cNvSpPr>
          <p:nvPr>
            <p:ph type="body" idx="1"/>
          </p:nvPr>
        </p:nvSpPr>
        <p:spPr>
          <a:xfrm>
            <a:off x="914400" y="1825625"/>
            <a:ext cx="10363200" cy="4351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4A8215D-29BE-2B4F-88E4-838D7CC0696A}"/>
              </a:ext>
            </a:extLst>
          </p:cNvPr>
          <p:cNvSpPr>
            <a:spLocks noGrp="1"/>
          </p:cNvSpPr>
          <p:nvPr>
            <p:ph type="dt" sz="half" idx="2"/>
          </p:nvPr>
        </p:nvSpPr>
        <p:spPr>
          <a:xfrm>
            <a:off x="914398" y="6356350"/>
            <a:ext cx="3276601" cy="365125"/>
          </a:xfrm>
          <a:prstGeom prst="rect">
            <a:avLst/>
          </a:prstGeom>
        </p:spPr>
        <p:txBody>
          <a:bodyPr vert="horz" lIns="0" tIns="0" rIns="0" bIns="0" rtlCol="0" anchor="ctr"/>
          <a:lstStyle>
            <a:lvl1pPr algn="l">
              <a:defRPr sz="1000" b="0" i="0" kern="800" spc="80" baseline="0">
                <a:solidFill>
                  <a:srgbClr val="404040"/>
                </a:solidFill>
                <a:latin typeface="Arial Narrow" panose="020B0604020202020204" pitchFamily="34" charset="0"/>
                <a:cs typeface="Arial Narrow" panose="020B0604020202020204" pitchFamily="34" charset="0"/>
              </a:defRPr>
            </a:lvl1pPr>
          </a:lstStyle>
          <a:p>
            <a:r>
              <a:rPr lang="en-US"/>
              <a:t>Democracy Fund</a:t>
            </a:r>
            <a:endParaRPr lang="en-US" dirty="0"/>
          </a:p>
        </p:txBody>
      </p:sp>
      <p:sp>
        <p:nvSpPr>
          <p:cNvPr id="5" name="Footer Placeholder 4">
            <a:extLst>
              <a:ext uri="{FF2B5EF4-FFF2-40B4-BE49-F238E27FC236}">
                <a16:creationId xmlns:a16="http://schemas.microsoft.com/office/drawing/2014/main" id="{F333EE80-5D75-3C44-AF07-BB6B4CD60E52}"/>
              </a:ext>
            </a:extLst>
          </p:cNvPr>
          <p:cNvSpPr>
            <a:spLocks noGrp="1"/>
          </p:cNvSpPr>
          <p:nvPr>
            <p:ph type="ftr" sz="quarter" idx="3"/>
          </p:nvPr>
        </p:nvSpPr>
        <p:spPr>
          <a:xfrm>
            <a:off x="4457700" y="6356350"/>
            <a:ext cx="3276601" cy="365125"/>
          </a:xfrm>
          <a:prstGeom prst="rect">
            <a:avLst/>
          </a:prstGeom>
        </p:spPr>
        <p:txBody>
          <a:bodyPr vert="horz" lIns="0" tIns="0" rIns="0" bIns="0" rtlCol="0" anchor="ctr"/>
          <a:lstStyle>
            <a:lvl1pPr algn="ctr">
              <a:defRPr sz="1000" b="0" i="0" kern="800" spc="80" baseline="0">
                <a:solidFill>
                  <a:srgbClr val="404040"/>
                </a:solidFill>
                <a:latin typeface="Arial Narrow" panose="020B0604020202020204" pitchFamily="34" charset="0"/>
                <a:cs typeface="Arial Narrow" panose="020B0604020202020204" pitchFamily="34" charset="0"/>
              </a:defRPr>
            </a:lvl1pPr>
          </a:lstStyle>
          <a:p>
            <a:r>
              <a:rPr lang="en-US" dirty="0"/>
              <a:t>democracyfund.org</a:t>
            </a:r>
          </a:p>
        </p:txBody>
      </p:sp>
      <p:sp>
        <p:nvSpPr>
          <p:cNvPr id="6" name="Slide Number Placeholder 5">
            <a:extLst>
              <a:ext uri="{FF2B5EF4-FFF2-40B4-BE49-F238E27FC236}">
                <a16:creationId xmlns:a16="http://schemas.microsoft.com/office/drawing/2014/main" id="{224507E8-4284-7449-8F7E-E93DD6FDF14B}"/>
              </a:ext>
            </a:extLst>
          </p:cNvPr>
          <p:cNvSpPr>
            <a:spLocks noGrp="1"/>
          </p:cNvSpPr>
          <p:nvPr>
            <p:ph type="sldNum" sz="quarter" idx="4"/>
          </p:nvPr>
        </p:nvSpPr>
        <p:spPr>
          <a:xfrm>
            <a:off x="8001000" y="6356350"/>
            <a:ext cx="3276600" cy="365125"/>
          </a:xfrm>
          <a:prstGeom prst="rect">
            <a:avLst/>
          </a:prstGeom>
        </p:spPr>
        <p:txBody>
          <a:bodyPr vert="horz" lIns="0" tIns="0" rIns="0" bIns="0" rtlCol="0" anchor="ctr"/>
          <a:lstStyle>
            <a:lvl1pPr algn="r">
              <a:defRPr sz="1000" b="0" i="0" kern="800" spc="80" baseline="0">
                <a:solidFill>
                  <a:srgbClr val="404040"/>
                </a:solidFill>
                <a:latin typeface="Arial Narrow" panose="020B0604020202020204" pitchFamily="34" charset="0"/>
                <a:cs typeface="Arial Narrow" panose="020B0604020202020204" pitchFamily="34" charset="0"/>
              </a:defRPr>
            </a:lvl1pPr>
          </a:lstStyle>
          <a:p>
            <a:fld id="{7071B1D3-77D8-5E40-9181-BE0778747AE6}" type="slidenum">
              <a:rPr lang="en-US" smtClean="0"/>
              <a:pPr/>
              <a:t>‹#›</a:t>
            </a:fld>
            <a:endParaRPr lang="en-US"/>
          </a:p>
        </p:txBody>
      </p:sp>
    </p:spTree>
    <p:extLst>
      <p:ext uri="{BB962C8B-B14F-4D97-AF65-F5344CB8AC3E}">
        <p14:creationId xmlns:p14="http://schemas.microsoft.com/office/powerpoint/2010/main" val="3194778304"/>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60" r:id="rId3"/>
    <p:sldLayoutId id="2147483665" r:id="rId4"/>
    <p:sldLayoutId id="2147483651" r:id="rId5"/>
    <p:sldLayoutId id="2147483662" r:id="rId6"/>
    <p:sldLayoutId id="2147483661" r:id="rId7"/>
    <p:sldLayoutId id="2147483663" r:id="rId8"/>
    <p:sldLayoutId id="2147483673" r:id="rId9"/>
    <p:sldLayoutId id="2147483670" r:id="rId10"/>
    <p:sldLayoutId id="2147483674" r:id="rId11"/>
    <p:sldLayoutId id="2147483675" r:id="rId12"/>
    <p:sldLayoutId id="2147483664" r:id="rId13"/>
    <p:sldLayoutId id="2147483652" r:id="rId14"/>
    <p:sldLayoutId id="2147483653" r:id="rId15"/>
    <p:sldLayoutId id="2147483666" r:id="rId16"/>
    <p:sldLayoutId id="2147483667" r:id="rId17"/>
    <p:sldLayoutId id="2147483654" r:id="rId18"/>
    <p:sldLayoutId id="2147483656" r:id="rId19"/>
    <p:sldLayoutId id="2147483668" r:id="rId20"/>
    <p:sldLayoutId id="2147483657" r:id="rId21"/>
    <p:sldLayoutId id="2147483669" r:id="rId22"/>
    <p:sldLayoutId id="2147483677" r:id="rId23"/>
    <p:sldLayoutId id="2147483676" r:id="rId24"/>
    <p:sldLayoutId id="2147483678" r:id="rId25"/>
    <p:sldLayoutId id="2147483658" r:id="rId26"/>
    <p:sldLayoutId id="2147483659" r:id="rId27"/>
    <p:sldLayoutId id="2147483655" r:id="rId28"/>
  </p:sldLayoutIdLst>
  <p:hf hdr="0"/>
  <p:txStyles>
    <p:titleStyle>
      <a:lvl1pPr algn="l" defTabSz="914400" rtl="0" eaLnBrk="1" latinLnBrk="0" hangingPunct="1">
        <a:lnSpc>
          <a:spcPct val="90000"/>
        </a:lnSpc>
        <a:spcBef>
          <a:spcPct val="0"/>
        </a:spcBef>
        <a:buNone/>
        <a:defRPr sz="4400" b="1" i="0" kern="1200">
          <a:solidFill>
            <a:srgbClr val="ED1B34"/>
          </a:solidFill>
          <a:latin typeface="Arial Narrow" panose="020B0604020202020204" pitchFamily="34" charset="0"/>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40404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40404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40404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40404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40404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576" userDrawn="1">
          <p15:clr>
            <a:srgbClr val="F26B43"/>
          </p15:clr>
        </p15:guide>
        <p15:guide id="3" pos="7104" userDrawn="1">
          <p15:clr>
            <a:srgbClr val="F26B43"/>
          </p15:clr>
        </p15:guide>
        <p15:guide id="4" pos="2640" userDrawn="1">
          <p15:clr>
            <a:srgbClr val="F26B43"/>
          </p15:clr>
        </p15:guide>
        <p15:guide id="5" pos="2808" userDrawn="1">
          <p15:clr>
            <a:srgbClr val="F26B43"/>
          </p15:clr>
        </p15:guide>
        <p15:guide id="6" pos="4872" userDrawn="1">
          <p15:clr>
            <a:srgbClr val="F26B43"/>
          </p15:clr>
        </p15:guide>
        <p15:guide id="7" pos="5040" userDrawn="1">
          <p15:clr>
            <a:srgbClr val="F26B43"/>
          </p15:clr>
        </p15:guide>
        <p15:guide id="8" orient="horz" pos="2160" userDrawn="1">
          <p15:clr>
            <a:srgbClr val="F26B43"/>
          </p15:clr>
        </p15:guide>
        <p15:guide id="9" orient="horz" pos="3888" userDrawn="1">
          <p15:clr>
            <a:srgbClr val="F26B43"/>
          </p15:clr>
        </p15:guide>
        <p15:guide id="10" orient="horz" pos="3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CECBF55F-C311-F44E-A3A0-5D8FB71CBA4A}"/>
              </a:ext>
            </a:extLst>
          </p:cNvPr>
          <p:cNvSpPr>
            <a:spLocks noGrp="1"/>
          </p:cNvSpPr>
          <p:nvPr>
            <p:ph type="subTitle" idx="1"/>
          </p:nvPr>
        </p:nvSpPr>
        <p:spPr>
          <a:xfrm>
            <a:off x="914400" y="5149060"/>
            <a:ext cx="10363200" cy="371520"/>
          </a:xfrm>
        </p:spPr>
        <p:txBody>
          <a:bodyPr vert="horz" lIns="0" tIns="0" rIns="0" bIns="0" rtlCol="0" anchor="t">
            <a:normAutofit/>
          </a:bodyPr>
          <a:lstStyle/>
          <a:p>
            <a:r>
              <a:rPr lang="en-US" sz="2400" dirty="0">
                <a:latin typeface="Roboto"/>
                <a:ea typeface="Roboto"/>
              </a:rPr>
              <a:t>Results from Sep 2024, Feb 2025, and Sep 2025 survey waves</a:t>
            </a:r>
          </a:p>
        </p:txBody>
      </p:sp>
      <p:sp>
        <p:nvSpPr>
          <p:cNvPr id="4" name="Title 3">
            <a:extLst>
              <a:ext uri="{FF2B5EF4-FFF2-40B4-BE49-F238E27FC236}">
                <a16:creationId xmlns:a16="http://schemas.microsoft.com/office/drawing/2014/main" id="{6691E82A-5E8A-2946-AC57-E86DB7D7A41C}"/>
              </a:ext>
            </a:extLst>
          </p:cNvPr>
          <p:cNvSpPr>
            <a:spLocks noGrp="1"/>
          </p:cNvSpPr>
          <p:nvPr>
            <p:ph type="title"/>
          </p:nvPr>
        </p:nvSpPr>
        <p:spPr>
          <a:xfrm>
            <a:off x="914400" y="2443756"/>
            <a:ext cx="10363200" cy="991533"/>
          </a:xfrm>
        </p:spPr>
        <p:txBody>
          <a:bodyPr>
            <a:noAutofit/>
          </a:bodyPr>
          <a:lstStyle/>
          <a:p>
            <a:r>
              <a:rPr lang="en-US" sz="4000" dirty="0">
                <a:latin typeface="Merriweather"/>
              </a:rPr>
              <a:t>What Democracy Funders Are Saying</a:t>
            </a:r>
            <a:br>
              <a:rPr lang="en-US" sz="4000" dirty="0">
                <a:latin typeface="Merriweather" pitchFamily="2" charset="77"/>
              </a:rPr>
            </a:br>
            <a:r>
              <a:rPr lang="en-US" sz="2400" dirty="0">
                <a:latin typeface="Merriweather"/>
              </a:rPr>
              <a:t>Insights from the Latest Democracy Fund Pulse Survey</a:t>
            </a:r>
            <a:endParaRPr lang="en-US" sz="2800" dirty="0">
              <a:latin typeface="Merriweather"/>
            </a:endParaRPr>
          </a:p>
        </p:txBody>
      </p:sp>
      <p:sp>
        <p:nvSpPr>
          <p:cNvPr id="7" name="TextBox 6">
            <a:extLst>
              <a:ext uri="{FF2B5EF4-FFF2-40B4-BE49-F238E27FC236}">
                <a16:creationId xmlns:a16="http://schemas.microsoft.com/office/drawing/2014/main" id="{C23F7D7E-82ED-5D3D-9177-6AA8059EF799}"/>
              </a:ext>
            </a:extLst>
          </p:cNvPr>
          <p:cNvSpPr txBox="1"/>
          <p:nvPr/>
        </p:nvSpPr>
        <p:spPr>
          <a:xfrm>
            <a:off x="863600" y="5576669"/>
            <a:ext cx="10414000" cy="646331"/>
          </a:xfrm>
          <a:prstGeom prst="rect">
            <a:avLst/>
          </a:prstGeom>
          <a:noFill/>
        </p:spPr>
        <p:txBody>
          <a:bodyPr wrap="square" lIns="91440" tIns="45720" rIns="91440" bIns="45720" rtlCol="0" anchor="t">
            <a:spAutoFit/>
          </a:bodyPr>
          <a:lstStyle/>
          <a:p>
            <a:r>
              <a:rPr lang="en-US" dirty="0">
                <a:solidFill>
                  <a:schemeClr val="accent6">
                    <a:lumMod val="65000"/>
                  </a:schemeClr>
                </a:solidFill>
                <a:latin typeface="Roboto"/>
                <a:ea typeface="Roboto"/>
                <a:cs typeface="Roboto"/>
              </a:rPr>
              <a:t>For additional information about this survey or the results, please reach out to</a:t>
            </a:r>
            <a:r>
              <a:rPr lang="en-US" u="sng" dirty="0">
                <a:solidFill>
                  <a:schemeClr val="accent6">
                    <a:lumMod val="65000"/>
                  </a:schemeClr>
                </a:solidFill>
                <a:latin typeface="Roboto"/>
                <a:ea typeface="Roboto"/>
                <a:cs typeface="Roboto"/>
              </a:rPr>
              <a:t> partnerships@democracyfund.org</a:t>
            </a:r>
            <a:endParaRPr lang="en-US">
              <a:solidFill>
                <a:schemeClr val="accent6">
                  <a:lumMod val="65000"/>
                </a:schemeClr>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609317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5F736-E103-56E4-6179-90C27C1E2E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F0D5CF-3CA4-EC47-00E9-BC954464E201}"/>
              </a:ext>
            </a:extLst>
          </p:cNvPr>
          <p:cNvSpPr>
            <a:spLocks noGrp="1"/>
          </p:cNvSpPr>
          <p:nvPr>
            <p:ph type="title"/>
          </p:nvPr>
        </p:nvSpPr>
        <p:spPr>
          <a:xfrm>
            <a:off x="1094509" y="2683891"/>
            <a:ext cx="10363200" cy="1119188"/>
          </a:xfrm>
        </p:spPr>
        <p:txBody>
          <a:bodyPr>
            <a:normAutofit fontScale="90000"/>
          </a:bodyPr>
          <a:lstStyle/>
          <a:p>
            <a:pPr algn="ctr"/>
            <a:r>
              <a:rPr lang="en-US" sz="4400" dirty="0">
                <a:latin typeface="Merriweather" pitchFamily="2" charset="77"/>
              </a:rPr>
              <a:t>What do we know about funding for 2026?</a:t>
            </a:r>
            <a:endParaRPr lang="en-US" dirty="0"/>
          </a:p>
        </p:txBody>
      </p:sp>
      <p:sp>
        <p:nvSpPr>
          <p:cNvPr id="5" name="Footer Placeholder 4">
            <a:extLst>
              <a:ext uri="{FF2B5EF4-FFF2-40B4-BE49-F238E27FC236}">
                <a16:creationId xmlns:a16="http://schemas.microsoft.com/office/drawing/2014/main" id="{1427B7ED-C49B-EF77-3E95-6C8A7EE83FC9}"/>
              </a:ext>
            </a:extLst>
          </p:cNvPr>
          <p:cNvSpPr>
            <a:spLocks noGrp="1"/>
          </p:cNvSpPr>
          <p:nvPr>
            <p:ph type="ftr" sz="quarter" idx="11"/>
          </p:nvPr>
        </p:nvSpPr>
        <p:spPr/>
        <p:txBody>
          <a:bodyPr/>
          <a:lstStyle/>
          <a:p>
            <a:r>
              <a:rPr lang="en-US"/>
              <a:t>democracyfund.org</a:t>
            </a:r>
          </a:p>
        </p:txBody>
      </p:sp>
      <p:sp>
        <p:nvSpPr>
          <p:cNvPr id="6" name="Slide Number Placeholder 5">
            <a:extLst>
              <a:ext uri="{FF2B5EF4-FFF2-40B4-BE49-F238E27FC236}">
                <a16:creationId xmlns:a16="http://schemas.microsoft.com/office/drawing/2014/main" id="{E726800F-0D39-D034-CB7A-C68A234650F9}"/>
              </a:ext>
            </a:extLst>
          </p:cNvPr>
          <p:cNvSpPr>
            <a:spLocks noGrp="1"/>
          </p:cNvSpPr>
          <p:nvPr>
            <p:ph type="sldNum" sz="quarter" idx="12"/>
          </p:nvPr>
        </p:nvSpPr>
        <p:spPr/>
        <p:txBody>
          <a:bodyPr/>
          <a:lstStyle/>
          <a:p>
            <a:fld id="{7071B1D3-77D8-5E40-9181-BE0778747AE6}" type="slidenum">
              <a:rPr lang="en-US" smtClean="0"/>
              <a:t>10</a:t>
            </a:fld>
            <a:endParaRPr lang="en-US"/>
          </a:p>
        </p:txBody>
      </p:sp>
    </p:spTree>
    <p:extLst>
      <p:ext uri="{BB962C8B-B14F-4D97-AF65-F5344CB8AC3E}">
        <p14:creationId xmlns:p14="http://schemas.microsoft.com/office/powerpoint/2010/main" val="3133267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F9278894-4706-BFC5-1058-647AC7257A60}"/>
            </a:ext>
          </a:extLst>
        </p:cNvPr>
        <p:cNvGrpSpPr/>
        <p:nvPr/>
      </p:nvGrpSpPr>
      <p:grpSpPr>
        <a:xfrm>
          <a:off x="0" y="0"/>
          <a:ext cx="0" cy="0"/>
          <a:chOff x="0" y="0"/>
          <a:chExt cx="0" cy="0"/>
        </a:xfrm>
      </p:grpSpPr>
      <p:sp>
        <p:nvSpPr>
          <p:cNvPr id="5" name="Footer Placeholder 4">
            <a:extLst>
              <a:ext uri="{FF2B5EF4-FFF2-40B4-BE49-F238E27FC236}">
                <a16:creationId xmlns:a16="http://schemas.microsoft.com/office/drawing/2014/main" id="{05786015-080A-CBED-A231-7933CB4D1EA8}"/>
              </a:ext>
            </a:extLst>
          </p:cNvPr>
          <p:cNvSpPr>
            <a:spLocks noGrp="1"/>
          </p:cNvSpPr>
          <p:nvPr>
            <p:ph type="ftr" sz="quarter" idx="11"/>
          </p:nvPr>
        </p:nvSpPr>
        <p:spPr/>
        <p:txBody>
          <a:bodyPr/>
          <a:lstStyle/>
          <a:p>
            <a:r>
              <a:rPr lang="en-US"/>
              <a:t>democracyfund.org</a:t>
            </a:r>
          </a:p>
        </p:txBody>
      </p:sp>
      <p:sp>
        <p:nvSpPr>
          <p:cNvPr id="6" name="Slide Number Placeholder 5">
            <a:extLst>
              <a:ext uri="{FF2B5EF4-FFF2-40B4-BE49-F238E27FC236}">
                <a16:creationId xmlns:a16="http://schemas.microsoft.com/office/drawing/2014/main" id="{2140F407-3C61-11B9-AD94-88FFE4A181B1}"/>
              </a:ext>
            </a:extLst>
          </p:cNvPr>
          <p:cNvSpPr>
            <a:spLocks noGrp="1"/>
          </p:cNvSpPr>
          <p:nvPr>
            <p:ph type="sldNum" sz="quarter" idx="12"/>
          </p:nvPr>
        </p:nvSpPr>
        <p:spPr/>
        <p:txBody>
          <a:bodyPr/>
          <a:lstStyle/>
          <a:p>
            <a:fld id="{7071B1D3-77D8-5E40-9181-BE0778747AE6}" type="slidenum">
              <a:rPr lang="en-US" smtClean="0"/>
              <a:t>11</a:t>
            </a:fld>
            <a:endParaRPr lang="en-US"/>
          </a:p>
        </p:txBody>
      </p:sp>
      <p:sp>
        <p:nvSpPr>
          <p:cNvPr id="3" name="TextBox 2">
            <a:extLst>
              <a:ext uri="{FF2B5EF4-FFF2-40B4-BE49-F238E27FC236}">
                <a16:creationId xmlns:a16="http://schemas.microsoft.com/office/drawing/2014/main" id="{CBF6140D-AA99-5D6F-9716-0A891B84B54E}"/>
              </a:ext>
            </a:extLst>
          </p:cNvPr>
          <p:cNvSpPr txBox="1"/>
          <p:nvPr/>
        </p:nvSpPr>
        <p:spPr>
          <a:xfrm>
            <a:off x="914400" y="440871"/>
            <a:ext cx="10363200" cy="1231106"/>
          </a:xfrm>
          <a:prstGeom prst="rect">
            <a:avLst/>
          </a:prstGeom>
          <a:noFill/>
        </p:spPr>
        <p:txBody>
          <a:bodyPr wrap="square" lIns="91440" tIns="45720" rIns="91440" bIns="45720" rtlCol="0" anchor="t">
            <a:spAutoFit/>
          </a:bodyPr>
          <a:lstStyle/>
          <a:p>
            <a:pPr algn="ctr"/>
            <a:r>
              <a:rPr lang="en-US" sz="2800" b="1" dirty="0">
                <a:solidFill>
                  <a:srgbClr val="ED1B34"/>
                </a:solidFill>
                <a:latin typeface="Merriweather"/>
              </a:rPr>
              <a:t>Overall funding for democracy-related organizations increasing in 2026</a:t>
            </a:r>
            <a:endParaRPr lang="en-US" sz="2800" b="1" dirty="0">
              <a:solidFill>
                <a:srgbClr val="ED1B34"/>
              </a:solidFill>
              <a:latin typeface="Merriweather" pitchFamily="2" charset="77"/>
            </a:endParaRPr>
          </a:p>
          <a:p>
            <a:endParaRPr lang="en-US" dirty="0"/>
          </a:p>
        </p:txBody>
      </p:sp>
      <p:sp>
        <p:nvSpPr>
          <p:cNvPr id="7" name="TextBox 6">
            <a:extLst>
              <a:ext uri="{FF2B5EF4-FFF2-40B4-BE49-F238E27FC236}">
                <a16:creationId xmlns:a16="http://schemas.microsoft.com/office/drawing/2014/main" id="{D1C2B423-A745-58D4-F048-622ADA877430}"/>
              </a:ext>
            </a:extLst>
          </p:cNvPr>
          <p:cNvSpPr txBox="1"/>
          <p:nvPr/>
        </p:nvSpPr>
        <p:spPr>
          <a:xfrm>
            <a:off x="2854421" y="1586424"/>
            <a:ext cx="7627688" cy="4031873"/>
          </a:xfrm>
          <a:prstGeom prst="rect">
            <a:avLst/>
          </a:prstGeom>
          <a:noFill/>
        </p:spPr>
        <p:txBody>
          <a:bodyPr wrap="square" lIns="91440" tIns="45720" rIns="91440" bIns="45720" rtlCol="0" anchor="t">
            <a:spAutoFit/>
          </a:bodyPr>
          <a:lstStyle/>
          <a:p>
            <a:endParaRPr lang="en-US" sz="1600" i="1" dirty="0">
              <a:latin typeface="Roboto" panose="02000000000000000000" pitchFamily="2" charset="0"/>
              <a:ea typeface="Roboto" panose="02000000000000000000" pitchFamily="2" charset="0"/>
              <a:cs typeface="Roboto" panose="02000000000000000000" pitchFamily="2" charset="0"/>
            </a:endParaRPr>
          </a:p>
          <a:p>
            <a:r>
              <a:rPr lang="en-US" sz="1600" dirty="0">
                <a:latin typeface="Roboto"/>
                <a:ea typeface="Roboto"/>
                <a:cs typeface="Roboto"/>
              </a:rPr>
              <a:t>of funders expect to increase or maintain their democracy-related giving in 2026 compared to 2025 </a:t>
            </a:r>
            <a:endParaRPr lang="en-US" sz="1600" dirty="0">
              <a:latin typeface="Roboto" panose="02000000000000000000" pitchFamily="2" charset="0"/>
              <a:ea typeface="Roboto" panose="02000000000000000000" pitchFamily="2" charset="0"/>
              <a:cs typeface="Roboto" panose="02000000000000000000" pitchFamily="2" charset="0"/>
            </a:endParaRPr>
          </a:p>
          <a:p>
            <a:br>
              <a:rPr lang="en-US" sz="1600" dirty="0">
                <a:latin typeface="Roboto" panose="02000000000000000000" pitchFamily="2" charset="0"/>
                <a:ea typeface="Roboto" panose="02000000000000000000" pitchFamily="2" charset="0"/>
                <a:cs typeface="Roboto" panose="02000000000000000000" pitchFamily="2" charset="0"/>
              </a:rPr>
            </a:br>
            <a:r>
              <a:rPr lang="en-US" sz="1600" dirty="0">
                <a:latin typeface="Roboto"/>
                <a:ea typeface="Roboto"/>
                <a:cs typeface="Roboto"/>
              </a:rPr>
              <a:t>of donor networks/collaboratives and donor/philanthropic advisors expect that the donors they work with will increase or maintain their democracy-related giving in 2026 compared to 2025</a:t>
            </a:r>
            <a:endParaRPr lang="en-US" sz="1600">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endParaRPr lang="en-US" sz="1600" dirty="0">
              <a:latin typeface="Roboto" panose="02000000000000000000" pitchFamily="2" charset="0"/>
              <a:ea typeface="Roboto" panose="02000000000000000000" pitchFamily="2" charset="0"/>
              <a:cs typeface="Roboto" panose="02000000000000000000" pitchFamily="2" charset="0"/>
            </a:endParaRPr>
          </a:p>
          <a:p>
            <a:endParaRPr lang="en-US" sz="1600" dirty="0">
              <a:latin typeface="Roboto"/>
              <a:ea typeface="Roboto"/>
              <a:cs typeface="Roboto"/>
            </a:endParaRPr>
          </a:p>
          <a:p>
            <a:r>
              <a:rPr lang="en-US" sz="1600" dirty="0">
                <a:latin typeface="Roboto"/>
                <a:ea typeface="Roboto"/>
                <a:cs typeface="Roboto"/>
              </a:rPr>
              <a:t>of funders are revisiting their overall long-term strategy for funding democracy work within the next year </a:t>
            </a:r>
            <a:endParaRPr lang="en-US" sz="1600" dirty="0">
              <a:latin typeface="Georgia"/>
              <a:ea typeface="Roboto" panose="02000000000000000000" pitchFamily="2" charset="0"/>
              <a:cs typeface="Roboto" panose="02000000000000000000" pitchFamily="2" charset="0"/>
            </a:endParaRPr>
          </a:p>
          <a:p>
            <a:endParaRPr lang="en-US" sz="1600" dirty="0">
              <a:latin typeface="Roboto"/>
              <a:ea typeface="Roboto" panose="02000000000000000000" pitchFamily="2" charset="0"/>
              <a:cs typeface="Roboto" panose="02000000000000000000" pitchFamily="2" charset="0"/>
            </a:endParaRPr>
          </a:p>
          <a:p>
            <a:endParaRPr lang="en-US" sz="1600" dirty="0">
              <a:latin typeface="Roboto"/>
              <a:ea typeface="Roboto" panose="02000000000000000000" pitchFamily="2" charset="0"/>
              <a:cs typeface="Roboto" panose="02000000000000000000" pitchFamily="2" charset="0"/>
            </a:endParaRPr>
          </a:p>
          <a:p>
            <a:r>
              <a:rPr lang="en-US" sz="1600" dirty="0">
                <a:latin typeface="Roboto"/>
                <a:ea typeface="Roboto"/>
                <a:cs typeface="Roboto"/>
              </a:rPr>
              <a:t>out of the funders who are revisiting their strategy within the next year are planning to pause giving during the period in which they are revisiting their strategy</a:t>
            </a:r>
            <a:endParaRPr lang="en-US" sz="1600" dirty="0">
              <a:latin typeface="Roboto"/>
              <a:ea typeface="Roboto" panose="02000000000000000000" pitchFamily="2" charset="0"/>
              <a:cs typeface="Roboto" panose="02000000000000000000" pitchFamily="2" charset="0"/>
            </a:endParaRPr>
          </a:p>
        </p:txBody>
      </p:sp>
      <p:sp>
        <p:nvSpPr>
          <p:cNvPr id="4" name="TextBox 3">
            <a:extLst>
              <a:ext uri="{FF2B5EF4-FFF2-40B4-BE49-F238E27FC236}">
                <a16:creationId xmlns:a16="http://schemas.microsoft.com/office/drawing/2014/main" id="{8048193F-C77C-8942-BFE6-D8FD7C66D9D6}"/>
              </a:ext>
            </a:extLst>
          </p:cNvPr>
          <p:cNvSpPr txBox="1"/>
          <p:nvPr/>
        </p:nvSpPr>
        <p:spPr>
          <a:xfrm>
            <a:off x="1135462" y="1586906"/>
            <a:ext cx="1929283" cy="861774"/>
          </a:xfrm>
          <a:prstGeom prst="rect">
            <a:avLst/>
          </a:prstGeom>
          <a:noFill/>
        </p:spPr>
        <p:txBody>
          <a:bodyPr wrap="square" lIns="91440" tIns="45720" rIns="91440" bIns="45720" rtlCol="0" anchor="t">
            <a:spAutoFit/>
          </a:bodyPr>
          <a:lstStyle/>
          <a:p>
            <a:r>
              <a:rPr lang="en-US" sz="5000" dirty="0">
                <a:latin typeface="Merriweather"/>
              </a:rPr>
              <a:t>74%</a:t>
            </a:r>
          </a:p>
        </p:txBody>
      </p:sp>
      <p:sp>
        <p:nvSpPr>
          <p:cNvPr id="11" name="TextBox 10">
            <a:extLst>
              <a:ext uri="{FF2B5EF4-FFF2-40B4-BE49-F238E27FC236}">
                <a16:creationId xmlns:a16="http://schemas.microsoft.com/office/drawing/2014/main" id="{10782A56-8A3F-2E17-948D-4E9F3EF09AB2}"/>
              </a:ext>
            </a:extLst>
          </p:cNvPr>
          <p:cNvSpPr txBox="1"/>
          <p:nvPr/>
        </p:nvSpPr>
        <p:spPr>
          <a:xfrm>
            <a:off x="1135463" y="2569359"/>
            <a:ext cx="1929283" cy="861774"/>
          </a:xfrm>
          <a:prstGeom prst="rect">
            <a:avLst/>
          </a:prstGeom>
          <a:noFill/>
        </p:spPr>
        <p:txBody>
          <a:bodyPr wrap="square" lIns="91440" tIns="45720" rIns="91440" bIns="45720" rtlCol="0" anchor="t">
            <a:spAutoFit/>
          </a:bodyPr>
          <a:lstStyle/>
          <a:p>
            <a:r>
              <a:rPr lang="en-US" sz="5000" dirty="0">
                <a:latin typeface="Merriweather"/>
              </a:rPr>
              <a:t>55%</a:t>
            </a:r>
          </a:p>
        </p:txBody>
      </p:sp>
      <p:sp>
        <p:nvSpPr>
          <p:cNvPr id="12" name="TextBox 11">
            <a:extLst>
              <a:ext uri="{FF2B5EF4-FFF2-40B4-BE49-F238E27FC236}">
                <a16:creationId xmlns:a16="http://schemas.microsoft.com/office/drawing/2014/main" id="{BB9A895C-08B6-999A-661E-AE39AF861E35}"/>
              </a:ext>
            </a:extLst>
          </p:cNvPr>
          <p:cNvSpPr txBox="1"/>
          <p:nvPr/>
        </p:nvSpPr>
        <p:spPr>
          <a:xfrm>
            <a:off x="1295236" y="3604361"/>
            <a:ext cx="1929283" cy="861774"/>
          </a:xfrm>
          <a:prstGeom prst="rect">
            <a:avLst/>
          </a:prstGeom>
          <a:noFill/>
        </p:spPr>
        <p:txBody>
          <a:bodyPr wrap="square" lIns="91440" tIns="45720" rIns="91440" bIns="45720" rtlCol="0" anchor="t">
            <a:spAutoFit/>
          </a:bodyPr>
          <a:lstStyle/>
          <a:p>
            <a:r>
              <a:rPr lang="en-US" sz="5000" dirty="0">
                <a:latin typeface="Merriweather"/>
              </a:rPr>
              <a:t>31%</a:t>
            </a:r>
          </a:p>
        </p:txBody>
      </p:sp>
      <p:sp>
        <p:nvSpPr>
          <p:cNvPr id="13" name="TextBox 12">
            <a:extLst>
              <a:ext uri="{FF2B5EF4-FFF2-40B4-BE49-F238E27FC236}">
                <a16:creationId xmlns:a16="http://schemas.microsoft.com/office/drawing/2014/main" id="{949EC577-63EC-AB26-FE9C-C3AB84791ED8}"/>
              </a:ext>
            </a:extLst>
          </p:cNvPr>
          <p:cNvSpPr txBox="1"/>
          <p:nvPr/>
        </p:nvSpPr>
        <p:spPr>
          <a:xfrm>
            <a:off x="1516462" y="4591581"/>
            <a:ext cx="1929283" cy="861774"/>
          </a:xfrm>
          <a:prstGeom prst="rect">
            <a:avLst/>
          </a:prstGeom>
          <a:noFill/>
        </p:spPr>
        <p:txBody>
          <a:bodyPr wrap="square" lIns="91440" tIns="45720" rIns="91440" bIns="45720" rtlCol="0" anchor="t">
            <a:spAutoFit/>
          </a:bodyPr>
          <a:lstStyle/>
          <a:p>
            <a:r>
              <a:rPr lang="en-US" sz="5000" dirty="0">
                <a:latin typeface="Merriweather"/>
              </a:rPr>
              <a:t>0%</a:t>
            </a:r>
          </a:p>
        </p:txBody>
      </p:sp>
    </p:spTree>
    <p:extLst>
      <p:ext uri="{BB962C8B-B14F-4D97-AF65-F5344CB8AC3E}">
        <p14:creationId xmlns:p14="http://schemas.microsoft.com/office/powerpoint/2010/main" val="3503029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A3940-D65A-AF81-1FC0-B4CA53C90763}"/>
            </a:ext>
          </a:extLst>
        </p:cNvPr>
        <p:cNvGrpSpPr/>
        <p:nvPr/>
      </p:nvGrpSpPr>
      <p:grpSpPr>
        <a:xfrm>
          <a:off x="0" y="0"/>
          <a:ext cx="0" cy="0"/>
          <a:chOff x="0" y="0"/>
          <a:chExt cx="0" cy="0"/>
        </a:xfrm>
      </p:grpSpPr>
      <p:sp>
        <p:nvSpPr>
          <p:cNvPr id="5" name="Footer Placeholder 4">
            <a:extLst>
              <a:ext uri="{FF2B5EF4-FFF2-40B4-BE49-F238E27FC236}">
                <a16:creationId xmlns:a16="http://schemas.microsoft.com/office/drawing/2014/main" id="{DCA9B56F-1047-5995-1F65-3EDD9BECA191}"/>
              </a:ext>
            </a:extLst>
          </p:cNvPr>
          <p:cNvSpPr>
            <a:spLocks noGrp="1"/>
          </p:cNvSpPr>
          <p:nvPr>
            <p:ph type="ftr" sz="quarter" idx="11"/>
          </p:nvPr>
        </p:nvSpPr>
        <p:spPr/>
        <p:txBody>
          <a:bodyPr/>
          <a:lstStyle/>
          <a:p>
            <a:r>
              <a:rPr lang="en-US"/>
              <a:t>democracyfund.org</a:t>
            </a:r>
          </a:p>
        </p:txBody>
      </p:sp>
      <p:sp>
        <p:nvSpPr>
          <p:cNvPr id="6" name="Slide Number Placeholder 5">
            <a:extLst>
              <a:ext uri="{FF2B5EF4-FFF2-40B4-BE49-F238E27FC236}">
                <a16:creationId xmlns:a16="http://schemas.microsoft.com/office/drawing/2014/main" id="{5F1660EB-4796-A685-120E-81971C451E00}"/>
              </a:ext>
            </a:extLst>
          </p:cNvPr>
          <p:cNvSpPr>
            <a:spLocks noGrp="1"/>
          </p:cNvSpPr>
          <p:nvPr>
            <p:ph type="sldNum" sz="quarter" idx="12"/>
          </p:nvPr>
        </p:nvSpPr>
        <p:spPr/>
        <p:txBody>
          <a:bodyPr/>
          <a:lstStyle/>
          <a:p>
            <a:fld id="{7071B1D3-77D8-5E40-9181-BE0778747AE6}" type="slidenum">
              <a:rPr lang="en-US" smtClean="0"/>
              <a:t>12</a:t>
            </a:fld>
            <a:endParaRPr lang="en-US"/>
          </a:p>
        </p:txBody>
      </p:sp>
      <p:sp>
        <p:nvSpPr>
          <p:cNvPr id="3" name="TextBox 2">
            <a:extLst>
              <a:ext uri="{FF2B5EF4-FFF2-40B4-BE49-F238E27FC236}">
                <a16:creationId xmlns:a16="http://schemas.microsoft.com/office/drawing/2014/main" id="{B2B29502-DE2E-BFD8-8EE8-7673B68C02E1}"/>
              </a:ext>
            </a:extLst>
          </p:cNvPr>
          <p:cNvSpPr txBox="1"/>
          <p:nvPr/>
        </p:nvSpPr>
        <p:spPr>
          <a:xfrm>
            <a:off x="914400" y="440871"/>
            <a:ext cx="10363200" cy="1231106"/>
          </a:xfrm>
          <a:prstGeom prst="rect">
            <a:avLst/>
          </a:prstGeom>
          <a:noFill/>
        </p:spPr>
        <p:txBody>
          <a:bodyPr wrap="square" lIns="91440" tIns="45720" rIns="91440" bIns="45720" rtlCol="0" anchor="t">
            <a:spAutoFit/>
          </a:bodyPr>
          <a:lstStyle/>
          <a:p>
            <a:pPr algn="ctr"/>
            <a:r>
              <a:rPr lang="en-US" sz="2800" b="1" dirty="0">
                <a:solidFill>
                  <a:srgbClr val="ED1B34"/>
                </a:solidFill>
                <a:latin typeface="Merriweather"/>
              </a:rPr>
              <a:t>Relative to past election cycles, most 2026 election funders expect to increase or maintain giving</a:t>
            </a:r>
          </a:p>
          <a:p>
            <a:endParaRPr lang="en-US" dirty="0"/>
          </a:p>
        </p:txBody>
      </p:sp>
      <p:pic>
        <p:nvPicPr>
          <p:cNvPr id="4" name="Picture 3">
            <a:extLst>
              <a:ext uri="{FF2B5EF4-FFF2-40B4-BE49-F238E27FC236}">
                <a16:creationId xmlns:a16="http://schemas.microsoft.com/office/drawing/2014/main" id="{C45DC35E-F2C7-9F60-353E-66D761F8D01C}"/>
              </a:ext>
            </a:extLst>
          </p:cNvPr>
          <p:cNvPicPr>
            <a:picLocks noChangeAspect="1"/>
          </p:cNvPicPr>
          <p:nvPr/>
        </p:nvPicPr>
        <p:blipFill>
          <a:blip r:embed="rId2"/>
          <a:stretch>
            <a:fillRect/>
          </a:stretch>
        </p:blipFill>
        <p:spPr>
          <a:xfrm>
            <a:off x="1574241" y="1342711"/>
            <a:ext cx="9043517" cy="5086978"/>
          </a:xfrm>
          <a:prstGeom prst="rect">
            <a:avLst/>
          </a:prstGeom>
        </p:spPr>
      </p:pic>
    </p:spTree>
    <p:extLst>
      <p:ext uri="{BB962C8B-B14F-4D97-AF65-F5344CB8AC3E}">
        <p14:creationId xmlns:p14="http://schemas.microsoft.com/office/powerpoint/2010/main" val="2993914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A4E9B"/>
        </a:solidFill>
        <a:effectLst/>
      </p:bgPr>
    </p:bg>
    <p:spTree>
      <p:nvGrpSpPr>
        <p:cNvPr id="1" name="Shape 313"/>
        <p:cNvGrpSpPr/>
        <p:nvPr/>
      </p:nvGrpSpPr>
      <p:grpSpPr>
        <a:xfrm>
          <a:off x="0" y="0"/>
          <a:ext cx="0" cy="0"/>
          <a:chOff x="0" y="0"/>
          <a:chExt cx="0" cy="0"/>
        </a:xfrm>
      </p:grpSpPr>
      <p:sp>
        <p:nvSpPr>
          <p:cNvPr id="314" name="Google Shape;314;g33fed75e09b_0_38"/>
          <p:cNvSpPr txBox="1">
            <a:spLocks noGrp="1"/>
          </p:cNvSpPr>
          <p:nvPr>
            <p:ph type="sldNum" idx="12"/>
          </p:nvPr>
        </p:nvSpPr>
        <p:spPr>
          <a:xfrm>
            <a:off x="8001000" y="6356350"/>
            <a:ext cx="3276600" cy="3651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315" name="Google Shape;315;g33fed75e09b_0_38"/>
          <p:cNvSpPr txBox="1">
            <a:spLocks noGrp="1"/>
          </p:cNvSpPr>
          <p:nvPr>
            <p:ph type="title"/>
          </p:nvPr>
        </p:nvSpPr>
        <p:spPr>
          <a:xfrm>
            <a:off x="914400" y="2902871"/>
            <a:ext cx="10363200" cy="2294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i="1" dirty="0">
                <a:latin typeface="Merriweather" pitchFamily="2" charset="77"/>
              </a:rPr>
              <a:t>Becoming more clear on how we can coordinate with fellow funders to have a greater impact through identifying organizations and opportunities for collaboration.</a:t>
            </a:r>
            <a:endParaRPr i="1" dirty="0">
              <a:latin typeface="Merriweather" pitchFamily="2" charset="77"/>
            </a:endParaRPr>
          </a:p>
        </p:txBody>
      </p:sp>
      <p:sp>
        <p:nvSpPr>
          <p:cNvPr id="2" name="TextBox 1">
            <a:extLst>
              <a:ext uri="{FF2B5EF4-FFF2-40B4-BE49-F238E27FC236}">
                <a16:creationId xmlns:a16="http://schemas.microsoft.com/office/drawing/2014/main" id="{440704A3-FA5E-4850-0E2F-0C2E383A3FA7}"/>
              </a:ext>
            </a:extLst>
          </p:cNvPr>
          <p:cNvSpPr txBox="1"/>
          <p:nvPr/>
        </p:nvSpPr>
        <p:spPr>
          <a:xfrm>
            <a:off x="5190944" y="5833646"/>
            <a:ext cx="1805302" cy="338554"/>
          </a:xfrm>
          <a:prstGeom prst="rect">
            <a:avLst/>
          </a:prstGeom>
          <a:noFill/>
        </p:spPr>
        <p:txBody>
          <a:bodyPr wrap="none" rtlCol="0">
            <a:spAutoFit/>
          </a:bodyPr>
          <a:lstStyle/>
          <a:p>
            <a:r>
              <a:rPr lang="en-US" sz="1600" i="1" dirty="0">
                <a:solidFill>
                  <a:schemeClr val="bg1"/>
                </a:solidFill>
                <a:latin typeface="Roboto" panose="02000000000000000000" pitchFamily="2" charset="0"/>
                <a:ea typeface="Roboto" panose="02000000000000000000" pitchFamily="2" charset="0"/>
              </a:rPr>
              <a:t>Respondent quote</a:t>
            </a:r>
          </a:p>
        </p:txBody>
      </p:sp>
      <p:sp>
        <p:nvSpPr>
          <p:cNvPr id="3" name="TextBox 2">
            <a:extLst>
              <a:ext uri="{FF2B5EF4-FFF2-40B4-BE49-F238E27FC236}">
                <a16:creationId xmlns:a16="http://schemas.microsoft.com/office/drawing/2014/main" id="{E42826A6-BFB7-CEC0-1BAB-00B571EC3EDF}"/>
              </a:ext>
            </a:extLst>
          </p:cNvPr>
          <p:cNvSpPr txBox="1"/>
          <p:nvPr/>
        </p:nvSpPr>
        <p:spPr>
          <a:xfrm>
            <a:off x="1177826" y="685800"/>
            <a:ext cx="9831538" cy="369332"/>
          </a:xfrm>
          <a:prstGeom prst="rect">
            <a:avLst/>
          </a:prstGeom>
          <a:noFill/>
        </p:spPr>
        <p:txBody>
          <a:bodyPr wrap="none" rtlCol="0">
            <a:spAutoFit/>
          </a:bodyPr>
          <a:lstStyle/>
          <a:p>
            <a:r>
              <a:rPr lang="en-US" dirty="0">
                <a:solidFill>
                  <a:schemeClr val="bg1"/>
                </a:solidFill>
                <a:latin typeface="Roboto" panose="02000000000000000000" pitchFamily="2" charset="0"/>
                <a:ea typeface="Roboto" panose="02000000000000000000" pitchFamily="2" charset="0"/>
              </a:rPr>
              <a:t>What types of changes are you considering that would impact your strategy moving forward?</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32245-9F91-2126-485B-2E156C5CC3BC}"/>
            </a:ext>
          </a:extLst>
        </p:cNvPr>
        <p:cNvGrpSpPr/>
        <p:nvPr/>
      </p:nvGrpSpPr>
      <p:grpSpPr>
        <a:xfrm>
          <a:off x="0" y="0"/>
          <a:ext cx="0" cy="0"/>
          <a:chOff x="0" y="0"/>
          <a:chExt cx="0" cy="0"/>
        </a:xfrm>
      </p:grpSpPr>
      <p:sp>
        <p:nvSpPr>
          <p:cNvPr id="5" name="Footer Placeholder 4">
            <a:extLst>
              <a:ext uri="{FF2B5EF4-FFF2-40B4-BE49-F238E27FC236}">
                <a16:creationId xmlns:a16="http://schemas.microsoft.com/office/drawing/2014/main" id="{45352311-2E95-D82A-E8A9-D8FC580BD1CC}"/>
              </a:ext>
            </a:extLst>
          </p:cNvPr>
          <p:cNvSpPr>
            <a:spLocks noGrp="1"/>
          </p:cNvSpPr>
          <p:nvPr>
            <p:ph type="ftr" sz="quarter" idx="11"/>
          </p:nvPr>
        </p:nvSpPr>
        <p:spPr/>
        <p:txBody>
          <a:bodyPr/>
          <a:lstStyle/>
          <a:p>
            <a:r>
              <a:rPr lang="en-US"/>
              <a:t>democracyfund.org</a:t>
            </a:r>
          </a:p>
        </p:txBody>
      </p:sp>
      <p:sp>
        <p:nvSpPr>
          <p:cNvPr id="6" name="Slide Number Placeholder 5">
            <a:extLst>
              <a:ext uri="{FF2B5EF4-FFF2-40B4-BE49-F238E27FC236}">
                <a16:creationId xmlns:a16="http://schemas.microsoft.com/office/drawing/2014/main" id="{0607850C-EA51-18B3-5B75-A578A7E99D71}"/>
              </a:ext>
            </a:extLst>
          </p:cNvPr>
          <p:cNvSpPr>
            <a:spLocks noGrp="1"/>
          </p:cNvSpPr>
          <p:nvPr>
            <p:ph type="sldNum" sz="quarter" idx="12"/>
          </p:nvPr>
        </p:nvSpPr>
        <p:spPr/>
        <p:txBody>
          <a:bodyPr/>
          <a:lstStyle/>
          <a:p>
            <a:fld id="{7071B1D3-77D8-5E40-9181-BE0778747AE6}" type="slidenum">
              <a:rPr lang="en-US" smtClean="0"/>
              <a:t>14</a:t>
            </a:fld>
            <a:endParaRPr lang="en-US"/>
          </a:p>
        </p:txBody>
      </p:sp>
      <p:sp>
        <p:nvSpPr>
          <p:cNvPr id="2" name="Title 1">
            <a:extLst>
              <a:ext uri="{FF2B5EF4-FFF2-40B4-BE49-F238E27FC236}">
                <a16:creationId xmlns:a16="http://schemas.microsoft.com/office/drawing/2014/main" id="{9250EC00-280A-E560-8926-1794C0FB352C}"/>
              </a:ext>
            </a:extLst>
          </p:cNvPr>
          <p:cNvSpPr>
            <a:spLocks noGrp="1"/>
          </p:cNvSpPr>
          <p:nvPr>
            <p:ph type="title"/>
          </p:nvPr>
        </p:nvSpPr>
        <p:spPr>
          <a:xfrm>
            <a:off x="374073" y="422708"/>
            <a:ext cx="11443854" cy="454660"/>
          </a:xfrm>
        </p:spPr>
        <p:txBody>
          <a:bodyPr>
            <a:noAutofit/>
          </a:bodyPr>
          <a:lstStyle/>
          <a:p>
            <a:pPr algn="ctr"/>
            <a:r>
              <a:rPr lang="en-US" sz="3000" dirty="0">
                <a:latin typeface="Merriweather" pitchFamily="2" charset="77"/>
              </a:rPr>
              <a:t>Increasing emphasis on early funding, voter engagement, and election administration</a:t>
            </a:r>
          </a:p>
        </p:txBody>
      </p:sp>
      <p:graphicFrame>
        <p:nvGraphicFramePr>
          <p:cNvPr id="3" name="Table 2">
            <a:extLst>
              <a:ext uri="{FF2B5EF4-FFF2-40B4-BE49-F238E27FC236}">
                <a16:creationId xmlns:a16="http://schemas.microsoft.com/office/drawing/2014/main" id="{A067B25D-9231-66BF-C233-90A0272A6200}"/>
              </a:ext>
            </a:extLst>
          </p:cNvPr>
          <p:cNvGraphicFramePr>
            <a:graphicFrameLocks noGrp="1"/>
          </p:cNvGraphicFramePr>
          <p:nvPr>
            <p:extLst>
              <p:ext uri="{D42A27DB-BD31-4B8C-83A1-F6EECF244321}">
                <p14:modId xmlns:p14="http://schemas.microsoft.com/office/powerpoint/2010/main" val="4094729960"/>
              </p:ext>
            </p:extLst>
          </p:nvPr>
        </p:nvGraphicFramePr>
        <p:xfrm>
          <a:off x="744500" y="2415455"/>
          <a:ext cx="10703000" cy="3722228"/>
        </p:xfrm>
        <a:graphic>
          <a:graphicData uri="http://schemas.openxmlformats.org/drawingml/2006/table">
            <a:tbl>
              <a:tblPr/>
              <a:tblGrid>
                <a:gridCol w="6540555">
                  <a:extLst>
                    <a:ext uri="{9D8B030D-6E8A-4147-A177-3AD203B41FA5}">
                      <a16:colId xmlns:a16="http://schemas.microsoft.com/office/drawing/2014/main" val="136829177"/>
                    </a:ext>
                  </a:extLst>
                </a:gridCol>
                <a:gridCol w="1306286">
                  <a:extLst>
                    <a:ext uri="{9D8B030D-6E8A-4147-A177-3AD203B41FA5}">
                      <a16:colId xmlns:a16="http://schemas.microsoft.com/office/drawing/2014/main" val="1357978191"/>
                    </a:ext>
                  </a:extLst>
                </a:gridCol>
                <a:gridCol w="1296237">
                  <a:extLst>
                    <a:ext uri="{9D8B030D-6E8A-4147-A177-3AD203B41FA5}">
                      <a16:colId xmlns:a16="http://schemas.microsoft.com/office/drawing/2014/main" val="138419318"/>
                    </a:ext>
                  </a:extLst>
                </a:gridCol>
                <a:gridCol w="1559922">
                  <a:extLst>
                    <a:ext uri="{9D8B030D-6E8A-4147-A177-3AD203B41FA5}">
                      <a16:colId xmlns:a16="http://schemas.microsoft.com/office/drawing/2014/main" val="1062032735"/>
                    </a:ext>
                  </a:extLst>
                </a:gridCol>
              </a:tblGrid>
              <a:tr h="583658">
                <a:tc gridSpan="4">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1800" b="0" i="1" dirty="0">
                          <a:solidFill>
                            <a:schemeClr val="bg1"/>
                          </a:solidFill>
                          <a:latin typeface="Roboto" panose="02000000000000000000" pitchFamily="2" charset="0"/>
                          <a:ea typeface="Roboto" panose="02000000000000000000" pitchFamily="2" charset="0"/>
                          <a:cs typeface="Open Sans"/>
                          <a:sym typeface="Open Sans"/>
                        </a:rPr>
                        <a:t>Which of the following does pro-democracy philanthropy need to do better in preparation for future election cycles? </a:t>
                      </a:r>
                    </a:p>
                  </a:txBody>
                  <a:tcPr marL="3126" marR="3126" marT="3126" marB="0" anchor="ctr">
                    <a:solidFill>
                      <a:srgbClr val="ED1B34"/>
                    </a:solidFill>
                  </a:tcPr>
                </a:tc>
                <a:tc hMerge="1">
                  <a:txBody>
                    <a:bodyPr/>
                    <a:lstStyle/>
                    <a:p>
                      <a:pPr algn="ctr" rtl="0" fontAlgn="ctr"/>
                      <a:endParaRPr lang="en-US" sz="400" b="0" i="0" u="none" strike="noStrike" dirty="0">
                        <a:solidFill>
                          <a:srgbClr val="000000"/>
                        </a:solidFill>
                        <a:effectLst/>
                        <a:latin typeface="Open Sans" panose="020B0606030504020204" pitchFamily="34" charset="0"/>
                      </a:endParaRPr>
                    </a:p>
                  </a:txBody>
                  <a:tcPr marL="3126" marR="3126" marT="3126" marB="0" anchor="ctr"/>
                </a:tc>
                <a:tc hMerge="1">
                  <a:txBody>
                    <a:bodyPr/>
                    <a:lstStyle/>
                    <a:p>
                      <a:pPr algn="ctr" rtl="0" fontAlgn="ctr"/>
                      <a:endParaRPr lang="en-US" sz="400" b="0" i="0" u="none" strike="noStrike" dirty="0">
                        <a:solidFill>
                          <a:srgbClr val="000000"/>
                        </a:solidFill>
                        <a:effectLst/>
                        <a:latin typeface="Open Sans" panose="020B0606030504020204" pitchFamily="34" charset="0"/>
                      </a:endParaRPr>
                    </a:p>
                  </a:txBody>
                  <a:tcPr marL="3126" marR="3126" marT="3126" marB="0" anchor="ctr"/>
                </a:tc>
                <a:tc hMerge="1">
                  <a:txBody>
                    <a:bodyPr/>
                    <a:lstStyle/>
                    <a:p>
                      <a:pPr algn="r" fontAlgn="b"/>
                      <a:endParaRPr lang="en-US" sz="400" b="0" i="0" u="none" strike="noStrike" dirty="0">
                        <a:solidFill>
                          <a:srgbClr val="000000"/>
                        </a:solidFill>
                        <a:effectLst/>
                        <a:latin typeface="Aptos Narrow" panose="020B0004020202020204" pitchFamily="34" charset="0"/>
                      </a:endParaRPr>
                    </a:p>
                  </a:txBody>
                  <a:tcPr marL="3126" marR="3126" marT="3126" marB="0" anchor="b"/>
                </a:tc>
                <a:extLst>
                  <a:ext uri="{0D108BD9-81ED-4DB2-BD59-A6C34878D82A}">
                    <a16:rowId xmlns:a16="http://schemas.microsoft.com/office/drawing/2014/main" val="1226260089"/>
                  </a:ext>
                </a:extLst>
              </a:tr>
              <a:tr h="528814">
                <a:tc>
                  <a:txBody>
                    <a:bodyPr/>
                    <a:lstStyle/>
                    <a:p>
                      <a:pPr algn="l" rtl="0" fontAlgn="ctr"/>
                      <a:endParaRPr lang="en-US" sz="1600" b="0" i="0" u="none" strike="noStrike" dirty="0">
                        <a:solidFill>
                          <a:srgbClr val="000000"/>
                        </a:solidFill>
                        <a:effectLst/>
                        <a:latin typeface="Roboto" panose="02000000000000000000" pitchFamily="2" charset="0"/>
                        <a:ea typeface="Roboto" panose="02000000000000000000" pitchFamily="2" charset="0"/>
                      </a:endParaRPr>
                    </a:p>
                  </a:txBody>
                  <a:tcPr marL="3126" marR="3126" marT="3126" marB="0" anchor="ctr"/>
                </a:tc>
                <a:tc>
                  <a:txBody>
                    <a:bodyPr/>
                    <a:lstStyle/>
                    <a:p>
                      <a:pPr algn="ctr" rtl="0" fontAlgn="ctr"/>
                      <a:r>
                        <a:rPr lang="en-US" sz="1600" b="1" i="0" u="none" strike="noStrike" dirty="0">
                          <a:solidFill>
                            <a:srgbClr val="000000"/>
                          </a:solidFill>
                          <a:effectLst/>
                          <a:latin typeface="Roboto" panose="02000000000000000000" pitchFamily="2" charset="0"/>
                          <a:ea typeface="Roboto" panose="02000000000000000000" pitchFamily="2" charset="0"/>
                        </a:rPr>
                        <a:t>Winter 2025</a:t>
                      </a:r>
                    </a:p>
                  </a:txBody>
                  <a:tcPr marL="3126" marR="3126" marT="3126" marB="0" anchor="ctr">
                    <a:solidFill>
                      <a:schemeClr val="bg1">
                        <a:lumMod val="85000"/>
                      </a:schemeClr>
                    </a:solidFill>
                  </a:tcPr>
                </a:tc>
                <a:tc>
                  <a:txBody>
                    <a:bodyPr/>
                    <a:lstStyle/>
                    <a:p>
                      <a:pPr algn="ctr" rtl="0" fontAlgn="ctr"/>
                      <a:r>
                        <a:rPr lang="en-US" sz="1600" b="1" i="0" u="none" strike="noStrike" dirty="0">
                          <a:solidFill>
                            <a:srgbClr val="000000"/>
                          </a:solidFill>
                          <a:effectLst/>
                          <a:latin typeface="Roboto" panose="02000000000000000000" pitchFamily="2" charset="0"/>
                          <a:ea typeface="Roboto" panose="02000000000000000000" pitchFamily="2" charset="0"/>
                        </a:rPr>
                        <a:t>Fall 2025</a:t>
                      </a:r>
                    </a:p>
                  </a:txBody>
                  <a:tcPr marL="3126" marR="3126" marT="3126" marB="0" anchor="ctr">
                    <a:solidFill>
                      <a:schemeClr val="bg1">
                        <a:lumMod val="85000"/>
                      </a:schemeClr>
                    </a:solidFill>
                  </a:tcPr>
                </a:tc>
                <a:tc>
                  <a:txBody>
                    <a:bodyPr/>
                    <a:lstStyle/>
                    <a:p>
                      <a:pPr algn="ctr" fontAlgn="b"/>
                      <a:r>
                        <a:rPr lang="en-US" sz="1600" b="1" i="0" u="none" strike="noStrike" dirty="0">
                          <a:solidFill>
                            <a:srgbClr val="000000"/>
                          </a:solidFill>
                          <a:effectLst/>
                          <a:latin typeface="Roboto" panose="02000000000000000000" pitchFamily="2" charset="0"/>
                          <a:ea typeface="Roboto" panose="02000000000000000000" pitchFamily="2" charset="0"/>
                        </a:rPr>
                        <a:t>Change</a:t>
                      </a:r>
                    </a:p>
                    <a:p>
                      <a:pPr algn="ctr" fontAlgn="b"/>
                      <a:r>
                        <a:rPr lang="en-US" sz="1600" b="1" i="0" u="none" strike="noStrike" dirty="0">
                          <a:solidFill>
                            <a:srgbClr val="000000"/>
                          </a:solidFill>
                          <a:effectLst/>
                          <a:latin typeface="Roboto" panose="02000000000000000000" pitchFamily="2" charset="0"/>
                          <a:ea typeface="Roboto" panose="02000000000000000000" pitchFamily="2" charset="0"/>
                        </a:rPr>
                        <a:t>Winter-Fall 2025</a:t>
                      </a:r>
                    </a:p>
                  </a:txBody>
                  <a:tcPr marL="3126" marR="3126" marT="3126" marB="0" anchor="ctr">
                    <a:solidFill>
                      <a:schemeClr val="bg1">
                        <a:lumMod val="85000"/>
                      </a:schemeClr>
                    </a:solidFill>
                  </a:tcPr>
                </a:tc>
                <a:extLst>
                  <a:ext uri="{0D108BD9-81ED-4DB2-BD59-A6C34878D82A}">
                    <a16:rowId xmlns:a16="http://schemas.microsoft.com/office/drawing/2014/main" val="2514129130"/>
                  </a:ext>
                </a:extLst>
              </a:tr>
              <a:tr h="289101">
                <a:tc>
                  <a:txBody>
                    <a:bodyPr/>
                    <a:lstStyle/>
                    <a:p>
                      <a:pPr marL="182880" algn="l" rtl="0" fontAlgn="ctr"/>
                      <a:r>
                        <a:rPr lang="en-US" sz="1400" b="0" u="none" strike="noStrike" dirty="0">
                          <a:effectLst/>
                          <a:latin typeface="Roboto" panose="02000000000000000000" pitchFamily="2" charset="0"/>
                          <a:ea typeface="Roboto" panose="02000000000000000000" pitchFamily="2" charset="0"/>
                        </a:rPr>
                        <a:t>Providing early or on-time funding for pre-election needs​</a:t>
                      </a:r>
                      <a:endParaRPr lang="en-US" sz="1400" b="0" i="0" u="none" strike="noStrike" dirty="0">
                        <a:solidFill>
                          <a:srgbClr val="000000"/>
                        </a:solidFill>
                        <a:effectLst/>
                        <a:latin typeface="Roboto" panose="02000000000000000000" pitchFamily="2" charset="0"/>
                        <a:ea typeface="Roboto" panose="02000000000000000000" pitchFamily="2" charset="0"/>
                      </a:endParaRPr>
                    </a:p>
                  </a:txBody>
                  <a:tcPr marL="3126" marR="3126" marT="3126" marB="0" anchor="ctr">
                    <a:solidFill>
                      <a:schemeClr val="bg1">
                        <a:lumMod val="85000"/>
                      </a:schemeClr>
                    </a:solidFill>
                  </a:tcPr>
                </a:tc>
                <a:tc>
                  <a:txBody>
                    <a:bodyPr/>
                    <a:lstStyle/>
                    <a:p>
                      <a:pPr algn="ctr" rtl="0" fontAlgn="ctr"/>
                      <a:r>
                        <a:rPr lang="en-US" sz="1600" b="0" u="none" strike="noStrike" dirty="0">
                          <a:solidFill>
                            <a:schemeClr val="tx1"/>
                          </a:solidFill>
                          <a:effectLst/>
                          <a:latin typeface="Roboto" panose="02000000000000000000" pitchFamily="2" charset="0"/>
                          <a:ea typeface="Roboto" panose="02000000000000000000" pitchFamily="2" charset="0"/>
                        </a:rPr>
                        <a:t>55%</a:t>
                      </a:r>
                      <a:endParaRPr lang="en-US" sz="1600" b="0" i="0" u="none" strike="noStrike" dirty="0">
                        <a:solidFill>
                          <a:schemeClr val="tx1"/>
                        </a:solidFill>
                        <a:effectLst/>
                        <a:latin typeface="Roboto" panose="02000000000000000000" pitchFamily="2" charset="0"/>
                        <a:ea typeface="Roboto" panose="02000000000000000000" pitchFamily="2" charset="0"/>
                      </a:endParaRPr>
                    </a:p>
                  </a:txBody>
                  <a:tcPr marL="3126" marR="3126" marT="3126" marB="0" anchor="ctr"/>
                </a:tc>
                <a:tc>
                  <a:txBody>
                    <a:bodyPr/>
                    <a:lstStyle/>
                    <a:p>
                      <a:pPr algn="ctr" rtl="0" fontAlgn="ctr"/>
                      <a:r>
                        <a:rPr lang="en-US" sz="1600" b="0" u="none" strike="noStrike" dirty="0">
                          <a:solidFill>
                            <a:schemeClr val="tx1"/>
                          </a:solidFill>
                          <a:effectLst/>
                          <a:latin typeface="Roboto" panose="02000000000000000000" pitchFamily="2" charset="0"/>
                          <a:ea typeface="Roboto" panose="02000000000000000000" pitchFamily="2" charset="0"/>
                        </a:rPr>
                        <a:t>75%</a:t>
                      </a:r>
                      <a:endParaRPr lang="en-US" sz="1600" b="0" i="0" u="none" strike="noStrike" dirty="0">
                        <a:solidFill>
                          <a:schemeClr val="tx1"/>
                        </a:solidFill>
                        <a:effectLst/>
                        <a:latin typeface="Roboto" panose="02000000000000000000" pitchFamily="2" charset="0"/>
                        <a:ea typeface="Roboto" panose="02000000000000000000" pitchFamily="2" charset="0"/>
                      </a:endParaRPr>
                    </a:p>
                  </a:txBody>
                  <a:tcPr marL="3126" marR="3126" marT="3126" marB="0" anchor="ctr"/>
                </a:tc>
                <a:tc>
                  <a:txBody>
                    <a:bodyPr/>
                    <a:lstStyle/>
                    <a:p>
                      <a:pPr algn="ctr" fontAlgn="b"/>
                      <a:r>
                        <a:rPr lang="en-US" sz="1600" b="0" i="0" u="none" strike="noStrike" dirty="0">
                          <a:solidFill>
                            <a:schemeClr val="tx1"/>
                          </a:solidFill>
                          <a:effectLst/>
                          <a:latin typeface="Roboto" panose="02000000000000000000" pitchFamily="2" charset="0"/>
                          <a:ea typeface="Roboto" panose="02000000000000000000" pitchFamily="2" charset="0"/>
                        </a:rPr>
                        <a:t>+25</a:t>
                      </a:r>
                    </a:p>
                  </a:txBody>
                  <a:tcPr marL="3126" marR="3126" marT="3126" marB="0" anchor="ctr"/>
                </a:tc>
                <a:extLst>
                  <a:ext uri="{0D108BD9-81ED-4DB2-BD59-A6C34878D82A}">
                    <a16:rowId xmlns:a16="http://schemas.microsoft.com/office/drawing/2014/main" val="4205021516"/>
                  </a:ext>
                </a:extLst>
              </a:tr>
              <a:tr h="289101">
                <a:tc>
                  <a:txBody>
                    <a:bodyPr/>
                    <a:lstStyle/>
                    <a:p>
                      <a:pPr marL="182880" algn="l" rtl="0" fontAlgn="ctr"/>
                      <a:r>
                        <a:rPr lang="en-US" sz="1400" b="0" u="none" strike="noStrike" dirty="0">
                          <a:effectLst/>
                          <a:latin typeface="Roboto" panose="02000000000000000000" pitchFamily="2" charset="0"/>
                          <a:ea typeface="Roboto" panose="02000000000000000000" pitchFamily="2" charset="0"/>
                        </a:rPr>
                        <a:t>Investing in movement building and grassroots organizing​</a:t>
                      </a:r>
                    </a:p>
                  </a:txBody>
                  <a:tcPr marL="3126" marR="3126" marT="3126" marB="0" anchor="ctr">
                    <a:solidFill>
                      <a:schemeClr val="bg1">
                        <a:lumMod val="85000"/>
                      </a:schemeClr>
                    </a:solidFill>
                  </a:tcPr>
                </a:tc>
                <a:tc>
                  <a:txBody>
                    <a:bodyPr/>
                    <a:lstStyle/>
                    <a:p>
                      <a:pPr algn="ctr" rtl="0" fontAlgn="ctr"/>
                      <a:r>
                        <a:rPr lang="en-US" sz="1600" b="0" u="none" strike="noStrike" dirty="0">
                          <a:solidFill>
                            <a:schemeClr val="tx1"/>
                          </a:solidFill>
                          <a:effectLst/>
                          <a:latin typeface="Roboto" panose="02000000000000000000" pitchFamily="2" charset="0"/>
                          <a:ea typeface="Roboto" panose="02000000000000000000" pitchFamily="2" charset="0"/>
                        </a:rPr>
                        <a:t>76%</a:t>
                      </a:r>
                      <a:endParaRPr lang="en-US" sz="1600" b="0" i="0" u="none" strike="noStrike" dirty="0">
                        <a:solidFill>
                          <a:schemeClr val="tx1"/>
                        </a:solidFill>
                        <a:effectLst/>
                        <a:latin typeface="Roboto" panose="02000000000000000000" pitchFamily="2" charset="0"/>
                        <a:ea typeface="Roboto" panose="02000000000000000000" pitchFamily="2" charset="0"/>
                      </a:endParaRPr>
                    </a:p>
                  </a:txBody>
                  <a:tcPr marL="3126" marR="3126" marT="3126" marB="0" anchor="ctr"/>
                </a:tc>
                <a:tc>
                  <a:txBody>
                    <a:bodyPr/>
                    <a:lstStyle/>
                    <a:p>
                      <a:pPr algn="ctr" rtl="0" fontAlgn="ctr"/>
                      <a:r>
                        <a:rPr lang="en-US" sz="1600" b="0" u="none" strike="noStrike" dirty="0">
                          <a:solidFill>
                            <a:schemeClr val="tx1"/>
                          </a:solidFill>
                          <a:effectLst/>
                          <a:latin typeface="Roboto" panose="02000000000000000000" pitchFamily="2" charset="0"/>
                          <a:ea typeface="Roboto" panose="02000000000000000000" pitchFamily="2" charset="0"/>
                        </a:rPr>
                        <a:t>72%</a:t>
                      </a:r>
                      <a:endParaRPr lang="en-US" sz="1600" b="0" i="0" u="none" strike="noStrike" dirty="0">
                        <a:solidFill>
                          <a:schemeClr val="tx1"/>
                        </a:solidFill>
                        <a:effectLst/>
                        <a:latin typeface="Roboto" panose="02000000000000000000" pitchFamily="2" charset="0"/>
                        <a:ea typeface="Roboto" panose="02000000000000000000" pitchFamily="2" charset="0"/>
                      </a:endParaRPr>
                    </a:p>
                  </a:txBody>
                  <a:tcPr marL="3126" marR="3126" marT="3126" marB="0" anchor="ctr"/>
                </a:tc>
                <a:tc>
                  <a:txBody>
                    <a:bodyPr/>
                    <a:lstStyle/>
                    <a:p>
                      <a:pPr algn="ctr" fontAlgn="b"/>
                      <a:r>
                        <a:rPr lang="en-US" sz="1600" b="0" i="0" u="none" strike="noStrike" dirty="0">
                          <a:solidFill>
                            <a:schemeClr val="tx1"/>
                          </a:solidFill>
                          <a:effectLst/>
                          <a:latin typeface="Roboto" panose="02000000000000000000" pitchFamily="2" charset="0"/>
                          <a:ea typeface="Roboto" panose="02000000000000000000" pitchFamily="2" charset="0"/>
                        </a:rPr>
                        <a:t>-4</a:t>
                      </a:r>
                    </a:p>
                  </a:txBody>
                  <a:tcPr marL="3126" marR="3126" marT="3126" marB="0" anchor="ctr"/>
                </a:tc>
                <a:extLst>
                  <a:ext uri="{0D108BD9-81ED-4DB2-BD59-A6C34878D82A}">
                    <a16:rowId xmlns:a16="http://schemas.microsoft.com/office/drawing/2014/main" val="1019066500"/>
                  </a:ext>
                </a:extLst>
              </a:tr>
              <a:tr h="289101">
                <a:tc>
                  <a:txBody>
                    <a:bodyPr/>
                    <a:lstStyle/>
                    <a:p>
                      <a:pPr marL="182880" algn="l" rtl="0" fontAlgn="ctr"/>
                      <a:r>
                        <a:rPr lang="en-US" sz="1400" b="0" u="none" strike="noStrike" dirty="0">
                          <a:effectLst/>
                          <a:latin typeface="Roboto" panose="02000000000000000000" pitchFamily="2" charset="0"/>
                          <a:ea typeface="Roboto" panose="02000000000000000000" pitchFamily="2" charset="0"/>
                        </a:rPr>
                        <a:t>Providing additional support to grantees (e.g. legal, communications)​</a:t>
                      </a:r>
                    </a:p>
                  </a:txBody>
                  <a:tcPr marL="3126" marR="3126" marT="3126" marB="0" anchor="ctr">
                    <a:solidFill>
                      <a:schemeClr val="bg1">
                        <a:lumMod val="85000"/>
                      </a:schemeClr>
                    </a:solidFill>
                  </a:tcPr>
                </a:tc>
                <a:tc>
                  <a:txBody>
                    <a:bodyPr/>
                    <a:lstStyle/>
                    <a:p>
                      <a:pPr algn="ctr" rtl="0" fontAlgn="ctr"/>
                      <a:r>
                        <a:rPr lang="en-US" sz="1600" b="0" u="none" strike="noStrike" dirty="0">
                          <a:solidFill>
                            <a:schemeClr val="tx1"/>
                          </a:solidFill>
                          <a:effectLst/>
                          <a:latin typeface="Roboto" panose="02000000000000000000" pitchFamily="2" charset="0"/>
                          <a:ea typeface="Roboto" panose="02000000000000000000" pitchFamily="2" charset="0"/>
                        </a:rPr>
                        <a:t>61%</a:t>
                      </a:r>
                      <a:endParaRPr lang="en-US" sz="1600" b="0" i="0" u="none" strike="noStrike" dirty="0">
                        <a:solidFill>
                          <a:schemeClr val="tx1"/>
                        </a:solidFill>
                        <a:effectLst/>
                        <a:latin typeface="Roboto" panose="02000000000000000000" pitchFamily="2" charset="0"/>
                        <a:ea typeface="Roboto" panose="02000000000000000000" pitchFamily="2" charset="0"/>
                      </a:endParaRPr>
                    </a:p>
                  </a:txBody>
                  <a:tcPr marL="3126" marR="3126" marT="3126" marB="0" anchor="ctr"/>
                </a:tc>
                <a:tc>
                  <a:txBody>
                    <a:bodyPr/>
                    <a:lstStyle/>
                    <a:p>
                      <a:pPr algn="ctr" rtl="0" fontAlgn="ctr"/>
                      <a:r>
                        <a:rPr lang="en-US" sz="1600" b="0" u="none" strike="noStrike" dirty="0">
                          <a:solidFill>
                            <a:schemeClr val="tx1"/>
                          </a:solidFill>
                          <a:effectLst/>
                          <a:latin typeface="Roboto" panose="02000000000000000000" pitchFamily="2" charset="0"/>
                          <a:ea typeface="Roboto" panose="02000000000000000000" pitchFamily="2" charset="0"/>
                        </a:rPr>
                        <a:t>59%</a:t>
                      </a:r>
                      <a:endParaRPr lang="en-US" sz="1600" b="0" i="0" u="none" strike="noStrike" dirty="0">
                        <a:solidFill>
                          <a:schemeClr val="tx1"/>
                        </a:solidFill>
                        <a:effectLst/>
                        <a:latin typeface="Roboto" panose="02000000000000000000" pitchFamily="2" charset="0"/>
                        <a:ea typeface="Roboto" panose="02000000000000000000" pitchFamily="2" charset="0"/>
                      </a:endParaRPr>
                    </a:p>
                  </a:txBody>
                  <a:tcPr marL="3126" marR="3126" marT="3126" marB="0" anchor="ctr"/>
                </a:tc>
                <a:tc>
                  <a:txBody>
                    <a:bodyPr/>
                    <a:lstStyle/>
                    <a:p>
                      <a:pPr algn="ctr" fontAlgn="b"/>
                      <a:r>
                        <a:rPr lang="en-US" sz="1600" b="0" i="0" u="none" strike="noStrike" dirty="0">
                          <a:solidFill>
                            <a:schemeClr val="tx1"/>
                          </a:solidFill>
                          <a:effectLst/>
                          <a:latin typeface="Roboto" panose="02000000000000000000" pitchFamily="2" charset="0"/>
                          <a:ea typeface="Roboto" panose="02000000000000000000" pitchFamily="2" charset="0"/>
                        </a:rPr>
                        <a:t>-2</a:t>
                      </a:r>
                    </a:p>
                  </a:txBody>
                  <a:tcPr marL="3126" marR="3126" marT="3126" marB="0" anchor="ctr"/>
                </a:tc>
                <a:extLst>
                  <a:ext uri="{0D108BD9-81ED-4DB2-BD59-A6C34878D82A}">
                    <a16:rowId xmlns:a16="http://schemas.microsoft.com/office/drawing/2014/main" val="3786303356"/>
                  </a:ext>
                </a:extLst>
              </a:tr>
              <a:tr h="338116">
                <a:tc>
                  <a:txBody>
                    <a:bodyPr/>
                    <a:lstStyle/>
                    <a:p>
                      <a:pPr marL="182880" algn="l" rtl="0" fontAlgn="ctr"/>
                      <a:r>
                        <a:rPr lang="en-US" sz="1400" u="none" strike="noStrike" dirty="0">
                          <a:effectLst/>
                          <a:latin typeface="Roboto" panose="02000000000000000000" pitchFamily="2" charset="0"/>
                          <a:ea typeface="Roboto" panose="02000000000000000000" pitchFamily="2" charset="0"/>
                        </a:rPr>
                        <a:t>Supporting voter engagement efforts​</a:t>
                      </a:r>
                    </a:p>
                  </a:txBody>
                  <a:tcPr marL="3126" marR="3126" marT="3126" marB="0" anchor="ctr">
                    <a:solidFill>
                      <a:schemeClr val="bg1">
                        <a:lumMod val="85000"/>
                      </a:schemeClr>
                    </a:solidFill>
                  </a:tcPr>
                </a:tc>
                <a:tc>
                  <a:txBody>
                    <a:bodyPr/>
                    <a:lstStyle/>
                    <a:p>
                      <a:pPr algn="ctr" rtl="0" fontAlgn="ctr"/>
                      <a:r>
                        <a:rPr lang="en-US" sz="1600" u="none" strike="noStrike" dirty="0">
                          <a:solidFill>
                            <a:schemeClr val="tx1"/>
                          </a:solidFill>
                          <a:effectLst/>
                          <a:latin typeface="Roboto" panose="02000000000000000000" pitchFamily="2" charset="0"/>
                          <a:ea typeface="Roboto" panose="02000000000000000000" pitchFamily="2" charset="0"/>
                        </a:rPr>
                        <a:t>46%</a:t>
                      </a:r>
                      <a:endParaRPr lang="en-US" sz="1600" b="0" i="0" u="none" strike="noStrike" dirty="0">
                        <a:solidFill>
                          <a:schemeClr val="tx1"/>
                        </a:solidFill>
                        <a:effectLst/>
                        <a:latin typeface="Roboto" panose="02000000000000000000" pitchFamily="2" charset="0"/>
                        <a:ea typeface="Roboto" panose="02000000000000000000" pitchFamily="2" charset="0"/>
                      </a:endParaRPr>
                    </a:p>
                  </a:txBody>
                  <a:tcPr marL="3126" marR="3126" marT="3126" marB="0" anchor="ctr"/>
                </a:tc>
                <a:tc>
                  <a:txBody>
                    <a:bodyPr/>
                    <a:lstStyle/>
                    <a:p>
                      <a:pPr algn="ctr" rtl="0" fontAlgn="ctr"/>
                      <a:r>
                        <a:rPr lang="en-US" sz="1600" u="none" strike="noStrike" dirty="0">
                          <a:solidFill>
                            <a:schemeClr val="tx1"/>
                          </a:solidFill>
                          <a:effectLst/>
                          <a:latin typeface="Roboto" panose="02000000000000000000" pitchFamily="2" charset="0"/>
                          <a:ea typeface="Roboto" panose="02000000000000000000" pitchFamily="2" charset="0"/>
                        </a:rPr>
                        <a:t>58%</a:t>
                      </a:r>
                      <a:endParaRPr lang="en-US" sz="1600" b="0" i="0" u="none" strike="noStrike" dirty="0">
                        <a:solidFill>
                          <a:schemeClr val="tx1"/>
                        </a:solidFill>
                        <a:effectLst/>
                        <a:latin typeface="Roboto" panose="02000000000000000000" pitchFamily="2" charset="0"/>
                        <a:ea typeface="Roboto" panose="02000000000000000000" pitchFamily="2" charset="0"/>
                      </a:endParaRPr>
                    </a:p>
                  </a:txBody>
                  <a:tcPr marL="3126" marR="3126" marT="3126" marB="0" anchor="ctr"/>
                </a:tc>
                <a:tc>
                  <a:txBody>
                    <a:bodyPr/>
                    <a:lstStyle/>
                    <a:p>
                      <a:pPr algn="ctr" fontAlgn="b"/>
                      <a:r>
                        <a:rPr lang="en-US" sz="1600" b="0" i="0" u="none" strike="noStrike" dirty="0">
                          <a:solidFill>
                            <a:schemeClr val="tx1"/>
                          </a:solidFill>
                          <a:effectLst/>
                          <a:latin typeface="Roboto" panose="02000000000000000000" pitchFamily="2" charset="0"/>
                          <a:ea typeface="Roboto" panose="02000000000000000000" pitchFamily="2" charset="0"/>
                        </a:rPr>
                        <a:t>+12</a:t>
                      </a:r>
                    </a:p>
                  </a:txBody>
                  <a:tcPr marL="3126" marR="3126" marT="3126" marB="0" anchor="ctr"/>
                </a:tc>
                <a:extLst>
                  <a:ext uri="{0D108BD9-81ED-4DB2-BD59-A6C34878D82A}">
                    <a16:rowId xmlns:a16="http://schemas.microsoft.com/office/drawing/2014/main" val="1637105428"/>
                  </a:ext>
                </a:extLst>
              </a:tr>
              <a:tr h="346711">
                <a:tc>
                  <a:txBody>
                    <a:bodyPr/>
                    <a:lstStyle/>
                    <a:p>
                      <a:pPr marL="182880" algn="l" rtl="0" fontAlgn="ctr"/>
                      <a:r>
                        <a:rPr lang="en-US" sz="1400" b="0" u="none" strike="noStrike" dirty="0">
                          <a:effectLst/>
                          <a:latin typeface="Roboto" panose="02000000000000000000" pitchFamily="2" charset="0"/>
                          <a:ea typeface="Roboto" panose="02000000000000000000" pitchFamily="2" charset="0"/>
                        </a:rPr>
                        <a:t>Supporting effective messaging on key issues​</a:t>
                      </a:r>
                    </a:p>
                  </a:txBody>
                  <a:tcPr marL="3126" marR="3126" marT="3126" marB="0" anchor="ctr">
                    <a:solidFill>
                      <a:schemeClr val="bg1">
                        <a:lumMod val="85000"/>
                      </a:schemeClr>
                    </a:solidFill>
                  </a:tcPr>
                </a:tc>
                <a:tc>
                  <a:txBody>
                    <a:bodyPr/>
                    <a:lstStyle/>
                    <a:p>
                      <a:pPr algn="ctr" rtl="0" fontAlgn="ctr"/>
                      <a:r>
                        <a:rPr lang="en-US" sz="1600" b="0" u="none" strike="noStrike" dirty="0">
                          <a:solidFill>
                            <a:schemeClr val="tx1"/>
                          </a:solidFill>
                          <a:effectLst/>
                          <a:latin typeface="Roboto" panose="02000000000000000000" pitchFamily="2" charset="0"/>
                          <a:ea typeface="Roboto" panose="02000000000000000000" pitchFamily="2" charset="0"/>
                        </a:rPr>
                        <a:t>69%</a:t>
                      </a:r>
                      <a:endParaRPr lang="en-US" sz="1600" b="0" i="1" u="none" strike="noStrike" dirty="0">
                        <a:solidFill>
                          <a:schemeClr val="tx1"/>
                        </a:solidFill>
                        <a:effectLst/>
                        <a:latin typeface="Roboto" panose="02000000000000000000" pitchFamily="2" charset="0"/>
                        <a:ea typeface="Roboto" panose="02000000000000000000" pitchFamily="2" charset="0"/>
                      </a:endParaRPr>
                    </a:p>
                  </a:txBody>
                  <a:tcPr marL="3126" marR="3126" marT="3126" marB="0" anchor="ctr"/>
                </a:tc>
                <a:tc>
                  <a:txBody>
                    <a:bodyPr/>
                    <a:lstStyle/>
                    <a:p>
                      <a:pPr algn="ctr" rtl="0" fontAlgn="ctr"/>
                      <a:r>
                        <a:rPr lang="en-US" sz="1600" b="0" u="none" strike="noStrike" dirty="0">
                          <a:solidFill>
                            <a:schemeClr val="tx1"/>
                          </a:solidFill>
                          <a:effectLst/>
                          <a:latin typeface="Roboto" panose="02000000000000000000" pitchFamily="2" charset="0"/>
                          <a:ea typeface="Roboto" panose="02000000000000000000" pitchFamily="2" charset="0"/>
                        </a:rPr>
                        <a:t>52%</a:t>
                      </a:r>
                      <a:endParaRPr lang="en-US" sz="1600" b="0" i="1" u="none" strike="noStrike" dirty="0">
                        <a:solidFill>
                          <a:schemeClr val="tx1"/>
                        </a:solidFill>
                        <a:effectLst/>
                        <a:latin typeface="Roboto" panose="02000000000000000000" pitchFamily="2" charset="0"/>
                        <a:ea typeface="Roboto" panose="02000000000000000000" pitchFamily="2" charset="0"/>
                      </a:endParaRPr>
                    </a:p>
                  </a:txBody>
                  <a:tcPr marL="3126" marR="3126" marT="3126" marB="0" anchor="ctr"/>
                </a:tc>
                <a:tc>
                  <a:txBody>
                    <a:bodyPr/>
                    <a:lstStyle/>
                    <a:p>
                      <a:pPr algn="ctr" fontAlgn="b"/>
                      <a:r>
                        <a:rPr lang="en-US" sz="1600" b="0" i="0" u="none" strike="noStrike" dirty="0">
                          <a:solidFill>
                            <a:schemeClr val="tx1"/>
                          </a:solidFill>
                          <a:effectLst/>
                          <a:latin typeface="Roboto" panose="02000000000000000000" pitchFamily="2" charset="0"/>
                          <a:ea typeface="Roboto" panose="02000000000000000000" pitchFamily="2" charset="0"/>
                        </a:rPr>
                        <a:t>-17</a:t>
                      </a:r>
                    </a:p>
                  </a:txBody>
                  <a:tcPr marL="3126" marR="3126" marT="3126" marB="0" anchor="ctr"/>
                </a:tc>
                <a:extLst>
                  <a:ext uri="{0D108BD9-81ED-4DB2-BD59-A6C34878D82A}">
                    <a16:rowId xmlns:a16="http://schemas.microsoft.com/office/drawing/2014/main" val="2819204107"/>
                  </a:ext>
                </a:extLst>
              </a:tr>
              <a:tr h="352542">
                <a:tc>
                  <a:txBody>
                    <a:bodyPr/>
                    <a:lstStyle/>
                    <a:p>
                      <a:pPr marL="182880" algn="l" rtl="0" fontAlgn="ctr"/>
                      <a:r>
                        <a:rPr lang="en-US" sz="1400" b="0" u="none" strike="noStrike" dirty="0">
                          <a:effectLst/>
                          <a:latin typeface="Roboto" panose="02000000000000000000" pitchFamily="2" charset="0"/>
                          <a:ea typeface="Roboto" panose="02000000000000000000" pitchFamily="2" charset="0"/>
                        </a:rPr>
                        <a:t>Supporting election administration​</a:t>
                      </a:r>
                    </a:p>
                  </a:txBody>
                  <a:tcPr marL="3126" marR="3126" marT="3126" marB="0" anchor="ctr">
                    <a:solidFill>
                      <a:schemeClr val="bg1">
                        <a:lumMod val="85000"/>
                      </a:schemeClr>
                    </a:solidFill>
                  </a:tcPr>
                </a:tc>
                <a:tc>
                  <a:txBody>
                    <a:bodyPr/>
                    <a:lstStyle/>
                    <a:p>
                      <a:pPr algn="ctr" rtl="0" fontAlgn="ctr"/>
                      <a:r>
                        <a:rPr lang="en-US" sz="1600" b="0" u="none" strike="noStrike" dirty="0">
                          <a:solidFill>
                            <a:schemeClr val="tx1"/>
                          </a:solidFill>
                          <a:effectLst/>
                          <a:latin typeface="Roboto" panose="02000000000000000000" pitchFamily="2" charset="0"/>
                          <a:ea typeface="Roboto" panose="02000000000000000000" pitchFamily="2" charset="0"/>
                        </a:rPr>
                        <a:t>30%</a:t>
                      </a:r>
                      <a:endParaRPr lang="en-US" sz="1600" b="0" i="0" u="none" strike="noStrike" dirty="0">
                        <a:solidFill>
                          <a:schemeClr val="tx1"/>
                        </a:solidFill>
                        <a:effectLst/>
                        <a:latin typeface="Roboto" panose="02000000000000000000" pitchFamily="2" charset="0"/>
                        <a:ea typeface="Roboto" panose="02000000000000000000" pitchFamily="2" charset="0"/>
                      </a:endParaRPr>
                    </a:p>
                  </a:txBody>
                  <a:tcPr marL="3126" marR="3126" marT="3126" marB="0" anchor="ctr"/>
                </a:tc>
                <a:tc>
                  <a:txBody>
                    <a:bodyPr/>
                    <a:lstStyle/>
                    <a:p>
                      <a:pPr algn="ctr" rtl="0" fontAlgn="ctr"/>
                      <a:r>
                        <a:rPr lang="en-US" sz="1600" b="0" u="none" strike="noStrike" dirty="0">
                          <a:solidFill>
                            <a:schemeClr val="tx1"/>
                          </a:solidFill>
                          <a:effectLst/>
                          <a:latin typeface="Roboto" panose="02000000000000000000" pitchFamily="2" charset="0"/>
                          <a:ea typeface="Roboto" panose="02000000000000000000" pitchFamily="2" charset="0"/>
                        </a:rPr>
                        <a:t>46%</a:t>
                      </a:r>
                      <a:endParaRPr lang="en-US" sz="1600" b="0" i="0" u="none" strike="noStrike" dirty="0">
                        <a:solidFill>
                          <a:schemeClr val="tx1"/>
                        </a:solidFill>
                        <a:effectLst/>
                        <a:latin typeface="Roboto" panose="02000000000000000000" pitchFamily="2" charset="0"/>
                        <a:ea typeface="Roboto" panose="02000000000000000000" pitchFamily="2" charset="0"/>
                      </a:endParaRPr>
                    </a:p>
                  </a:txBody>
                  <a:tcPr marL="3126" marR="3126" marT="3126" marB="0" anchor="ctr"/>
                </a:tc>
                <a:tc>
                  <a:txBody>
                    <a:bodyPr/>
                    <a:lstStyle/>
                    <a:p>
                      <a:pPr algn="ctr" fontAlgn="b"/>
                      <a:r>
                        <a:rPr lang="en-US" sz="1600" b="0" i="0" u="none" strike="noStrike" dirty="0">
                          <a:solidFill>
                            <a:schemeClr val="tx1"/>
                          </a:solidFill>
                          <a:effectLst/>
                          <a:latin typeface="Roboto" panose="02000000000000000000" pitchFamily="2" charset="0"/>
                          <a:ea typeface="Roboto" panose="02000000000000000000" pitchFamily="2" charset="0"/>
                        </a:rPr>
                        <a:t>+16</a:t>
                      </a:r>
                    </a:p>
                  </a:txBody>
                  <a:tcPr marL="3126" marR="3126" marT="3126" marB="0" anchor="ctr"/>
                </a:tc>
                <a:extLst>
                  <a:ext uri="{0D108BD9-81ED-4DB2-BD59-A6C34878D82A}">
                    <a16:rowId xmlns:a16="http://schemas.microsoft.com/office/drawing/2014/main" val="2116109313"/>
                  </a:ext>
                </a:extLst>
              </a:tr>
              <a:tr h="352542">
                <a:tc>
                  <a:txBody>
                    <a:bodyPr/>
                    <a:lstStyle/>
                    <a:p>
                      <a:pPr marL="182880" algn="l" rtl="0" fontAlgn="ctr"/>
                      <a:r>
                        <a:rPr lang="en-US" sz="1400" u="none" strike="noStrike" dirty="0">
                          <a:effectLst/>
                          <a:latin typeface="Roboto" panose="02000000000000000000" pitchFamily="2" charset="0"/>
                          <a:ea typeface="Roboto" panose="02000000000000000000" pitchFamily="2" charset="0"/>
                        </a:rPr>
                        <a:t>Preparing for immediate post-election needs​</a:t>
                      </a:r>
                    </a:p>
                  </a:txBody>
                  <a:tcPr marL="3126" marR="3126" marT="3126" marB="0" anchor="ctr">
                    <a:solidFill>
                      <a:schemeClr val="bg1">
                        <a:lumMod val="85000"/>
                      </a:schemeClr>
                    </a:solidFill>
                  </a:tcPr>
                </a:tc>
                <a:tc>
                  <a:txBody>
                    <a:bodyPr/>
                    <a:lstStyle/>
                    <a:p>
                      <a:pPr algn="ctr" rtl="0" fontAlgn="ctr"/>
                      <a:r>
                        <a:rPr lang="en-US" sz="1600" u="none" strike="noStrike" dirty="0">
                          <a:solidFill>
                            <a:schemeClr val="tx1"/>
                          </a:solidFill>
                          <a:effectLst/>
                          <a:latin typeface="Roboto" panose="02000000000000000000" pitchFamily="2" charset="0"/>
                          <a:ea typeface="Roboto" panose="02000000000000000000" pitchFamily="2" charset="0"/>
                        </a:rPr>
                        <a:t>44%</a:t>
                      </a:r>
                      <a:endParaRPr lang="en-US" sz="1600" b="0" i="0" u="none" strike="noStrike" dirty="0">
                        <a:solidFill>
                          <a:schemeClr val="tx1"/>
                        </a:solidFill>
                        <a:effectLst/>
                        <a:latin typeface="Roboto" panose="02000000000000000000" pitchFamily="2" charset="0"/>
                        <a:ea typeface="Roboto" panose="02000000000000000000" pitchFamily="2" charset="0"/>
                      </a:endParaRPr>
                    </a:p>
                  </a:txBody>
                  <a:tcPr marL="3126" marR="3126" marT="3126" marB="0" anchor="ctr"/>
                </a:tc>
                <a:tc>
                  <a:txBody>
                    <a:bodyPr/>
                    <a:lstStyle/>
                    <a:p>
                      <a:pPr algn="ctr" rtl="0" fontAlgn="ctr"/>
                      <a:r>
                        <a:rPr lang="en-US" sz="1600" u="none" strike="noStrike" dirty="0">
                          <a:solidFill>
                            <a:schemeClr val="tx1"/>
                          </a:solidFill>
                          <a:effectLst/>
                          <a:latin typeface="Roboto" panose="02000000000000000000" pitchFamily="2" charset="0"/>
                          <a:ea typeface="Roboto" panose="02000000000000000000" pitchFamily="2" charset="0"/>
                        </a:rPr>
                        <a:t>42%</a:t>
                      </a:r>
                      <a:endParaRPr lang="en-US" sz="1600" b="0" i="0" u="none" strike="noStrike" dirty="0">
                        <a:solidFill>
                          <a:schemeClr val="tx1"/>
                        </a:solidFill>
                        <a:effectLst/>
                        <a:latin typeface="Roboto" panose="02000000000000000000" pitchFamily="2" charset="0"/>
                        <a:ea typeface="Roboto" panose="02000000000000000000" pitchFamily="2" charset="0"/>
                      </a:endParaRPr>
                    </a:p>
                  </a:txBody>
                  <a:tcPr marL="3126" marR="3126" marT="3126" marB="0" anchor="ctr"/>
                </a:tc>
                <a:tc>
                  <a:txBody>
                    <a:bodyPr/>
                    <a:lstStyle/>
                    <a:p>
                      <a:pPr algn="ctr" fontAlgn="b"/>
                      <a:r>
                        <a:rPr lang="en-US" sz="1600" b="0" i="0" u="none" strike="noStrike" dirty="0">
                          <a:solidFill>
                            <a:schemeClr val="tx1"/>
                          </a:solidFill>
                          <a:effectLst/>
                          <a:latin typeface="Roboto" panose="02000000000000000000" pitchFamily="2" charset="0"/>
                          <a:ea typeface="Roboto" panose="02000000000000000000" pitchFamily="2" charset="0"/>
                        </a:rPr>
                        <a:t>-2</a:t>
                      </a:r>
                    </a:p>
                  </a:txBody>
                  <a:tcPr marL="3126" marR="3126" marT="3126" marB="0" anchor="ctr"/>
                </a:tc>
                <a:extLst>
                  <a:ext uri="{0D108BD9-81ED-4DB2-BD59-A6C34878D82A}">
                    <a16:rowId xmlns:a16="http://schemas.microsoft.com/office/drawing/2014/main" val="3703067079"/>
                  </a:ext>
                </a:extLst>
              </a:tr>
              <a:tr h="352542">
                <a:tc>
                  <a:txBody>
                    <a:bodyPr/>
                    <a:lstStyle/>
                    <a:p>
                      <a:pPr marL="182880" algn="l" rtl="0" fontAlgn="ctr"/>
                      <a:r>
                        <a:rPr lang="en-US" sz="1400" u="none" strike="noStrike" dirty="0">
                          <a:effectLst/>
                          <a:latin typeface="Roboto" panose="02000000000000000000" pitchFamily="2" charset="0"/>
                          <a:ea typeface="Roboto" panose="02000000000000000000" pitchFamily="2" charset="0"/>
                        </a:rPr>
                        <a:t>Communicating funding commitments to grantees further in advance​</a:t>
                      </a:r>
                    </a:p>
                  </a:txBody>
                  <a:tcPr marL="3126" marR="3126" marT="3126" marB="0" anchor="ctr">
                    <a:solidFill>
                      <a:schemeClr val="bg1">
                        <a:lumMod val="85000"/>
                      </a:schemeClr>
                    </a:solidFill>
                  </a:tcPr>
                </a:tc>
                <a:tc>
                  <a:txBody>
                    <a:bodyPr/>
                    <a:lstStyle/>
                    <a:p>
                      <a:pPr algn="ctr" rtl="0" fontAlgn="ctr"/>
                      <a:r>
                        <a:rPr lang="en-US" sz="1600" u="none" strike="noStrike" dirty="0">
                          <a:solidFill>
                            <a:schemeClr val="tx1"/>
                          </a:solidFill>
                          <a:effectLst/>
                          <a:latin typeface="Roboto" panose="02000000000000000000" pitchFamily="2" charset="0"/>
                          <a:ea typeface="Roboto" panose="02000000000000000000" pitchFamily="2" charset="0"/>
                        </a:rPr>
                        <a:t>44%</a:t>
                      </a:r>
                      <a:endParaRPr lang="en-US" sz="1600" b="0" i="0" u="none" strike="noStrike" dirty="0">
                        <a:solidFill>
                          <a:schemeClr val="tx1"/>
                        </a:solidFill>
                        <a:effectLst/>
                        <a:latin typeface="Roboto" panose="02000000000000000000" pitchFamily="2" charset="0"/>
                        <a:ea typeface="Roboto" panose="02000000000000000000" pitchFamily="2" charset="0"/>
                      </a:endParaRPr>
                    </a:p>
                  </a:txBody>
                  <a:tcPr marL="3126" marR="3126" marT="3126" marB="0" anchor="ctr"/>
                </a:tc>
                <a:tc>
                  <a:txBody>
                    <a:bodyPr/>
                    <a:lstStyle/>
                    <a:p>
                      <a:pPr algn="ctr" rtl="0" fontAlgn="ctr"/>
                      <a:r>
                        <a:rPr lang="en-US" sz="1600" u="none" strike="noStrike" dirty="0">
                          <a:solidFill>
                            <a:schemeClr val="tx1"/>
                          </a:solidFill>
                          <a:effectLst/>
                          <a:latin typeface="Roboto" panose="02000000000000000000" pitchFamily="2" charset="0"/>
                          <a:ea typeface="Roboto" panose="02000000000000000000" pitchFamily="2" charset="0"/>
                        </a:rPr>
                        <a:t>39%</a:t>
                      </a:r>
                      <a:endParaRPr lang="en-US" sz="1600" b="0" i="0" u="none" strike="noStrike" dirty="0">
                        <a:solidFill>
                          <a:schemeClr val="tx1"/>
                        </a:solidFill>
                        <a:effectLst/>
                        <a:latin typeface="Roboto" panose="02000000000000000000" pitchFamily="2" charset="0"/>
                        <a:ea typeface="Roboto" panose="02000000000000000000" pitchFamily="2" charset="0"/>
                      </a:endParaRPr>
                    </a:p>
                  </a:txBody>
                  <a:tcPr marL="3126" marR="3126" marT="3126" marB="0" anchor="ctr"/>
                </a:tc>
                <a:tc>
                  <a:txBody>
                    <a:bodyPr/>
                    <a:lstStyle/>
                    <a:p>
                      <a:pPr algn="ctr" fontAlgn="b"/>
                      <a:r>
                        <a:rPr lang="en-US" sz="1600" u="none" strike="noStrike" dirty="0">
                          <a:solidFill>
                            <a:schemeClr val="tx1"/>
                          </a:solidFill>
                          <a:effectLst/>
                          <a:latin typeface="Roboto" panose="02000000000000000000" pitchFamily="2" charset="0"/>
                          <a:ea typeface="Roboto" panose="02000000000000000000" pitchFamily="2" charset="0"/>
                        </a:rPr>
                        <a:t>-5</a:t>
                      </a:r>
                      <a:endParaRPr lang="en-US" sz="1600" b="0" i="0" u="none" strike="noStrike" dirty="0">
                        <a:solidFill>
                          <a:schemeClr val="tx1"/>
                        </a:solidFill>
                        <a:effectLst/>
                        <a:latin typeface="Roboto" panose="02000000000000000000" pitchFamily="2" charset="0"/>
                        <a:ea typeface="Roboto" panose="02000000000000000000" pitchFamily="2" charset="0"/>
                      </a:endParaRPr>
                    </a:p>
                  </a:txBody>
                  <a:tcPr marL="3126" marR="3126" marT="3126" marB="0" anchor="ctr"/>
                </a:tc>
                <a:extLst>
                  <a:ext uri="{0D108BD9-81ED-4DB2-BD59-A6C34878D82A}">
                    <a16:rowId xmlns:a16="http://schemas.microsoft.com/office/drawing/2014/main" val="1563126038"/>
                  </a:ext>
                </a:extLst>
              </a:tr>
            </a:tbl>
          </a:graphicData>
        </a:graphic>
      </p:graphicFrame>
      <p:sp>
        <p:nvSpPr>
          <p:cNvPr id="4" name="TextBox 3">
            <a:extLst>
              <a:ext uri="{FF2B5EF4-FFF2-40B4-BE49-F238E27FC236}">
                <a16:creationId xmlns:a16="http://schemas.microsoft.com/office/drawing/2014/main" id="{AC5D6DF8-30CC-15C6-3270-FB12286D9716}"/>
              </a:ext>
            </a:extLst>
          </p:cNvPr>
          <p:cNvSpPr txBox="1"/>
          <p:nvPr/>
        </p:nvSpPr>
        <p:spPr>
          <a:xfrm>
            <a:off x="879692" y="1258428"/>
            <a:ext cx="10432616" cy="646331"/>
          </a:xfrm>
          <a:prstGeom prst="rect">
            <a:avLst/>
          </a:prstGeom>
          <a:solidFill>
            <a:schemeClr val="bg1"/>
          </a:solidFill>
        </p:spPr>
        <p:txBody>
          <a:bodyPr wrap="square" lIns="91440" tIns="45720" rIns="91440" bIns="45720" rtlCol="0" anchor="t">
            <a:spAutoFit/>
          </a:bodyPr>
          <a:lstStyle/>
          <a:p>
            <a:pPr algn="ctr"/>
            <a:r>
              <a:rPr lang="en-US" dirty="0">
                <a:latin typeface="Merriweather"/>
              </a:rPr>
              <a:t>83% of funders agree that “ahead of past elections, donors have provided funding later in the election cycle than their grantees would prefer”</a:t>
            </a:r>
          </a:p>
        </p:txBody>
      </p:sp>
    </p:spTree>
    <p:extLst>
      <p:ext uri="{BB962C8B-B14F-4D97-AF65-F5344CB8AC3E}">
        <p14:creationId xmlns:p14="http://schemas.microsoft.com/office/powerpoint/2010/main" val="1731209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735FF-23A7-CF31-6CB5-FBCF5BA41F20}"/>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99169904-2B89-B63F-7986-E6DEE148F1A0}"/>
              </a:ext>
            </a:extLst>
          </p:cNvPr>
          <p:cNvSpPr/>
          <p:nvPr/>
        </p:nvSpPr>
        <p:spPr>
          <a:xfrm>
            <a:off x="0" y="4582886"/>
            <a:ext cx="12192000" cy="16655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2781279A-D24E-0784-5898-4187714E800E}"/>
              </a:ext>
            </a:extLst>
          </p:cNvPr>
          <p:cNvSpPr>
            <a:spLocks noGrp="1"/>
          </p:cNvSpPr>
          <p:nvPr>
            <p:ph type="ftr" sz="quarter" idx="11"/>
          </p:nvPr>
        </p:nvSpPr>
        <p:spPr/>
        <p:txBody>
          <a:bodyPr/>
          <a:lstStyle/>
          <a:p>
            <a:r>
              <a:rPr lang="en-US"/>
              <a:t>democracyfund.org</a:t>
            </a:r>
          </a:p>
        </p:txBody>
      </p:sp>
      <p:sp>
        <p:nvSpPr>
          <p:cNvPr id="6" name="Slide Number Placeholder 5">
            <a:extLst>
              <a:ext uri="{FF2B5EF4-FFF2-40B4-BE49-F238E27FC236}">
                <a16:creationId xmlns:a16="http://schemas.microsoft.com/office/drawing/2014/main" id="{2E13620D-F601-8DA9-9D39-9881B4B8C176}"/>
              </a:ext>
            </a:extLst>
          </p:cNvPr>
          <p:cNvSpPr>
            <a:spLocks noGrp="1"/>
          </p:cNvSpPr>
          <p:nvPr>
            <p:ph type="sldNum" sz="quarter" idx="12"/>
          </p:nvPr>
        </p:nvSpPr>
        <p:spPr/>
        <p:txBody>
          <a:bodyPr/>
          <a:lstStyle/>
          <a:p>
            <a:fld id="{7071B1D3-77D8-5E40-9181-BE0778747AE6}" type="slidenum">
              <a:rPr lang="en-US" smtClean="0"/>
              <a:t>15</a:t>
            </a:fld>
            <a:endParaRPr lang="en-US"/>
          </a:p>
        </p:txBody>
      </p:sp>
      <p:sp>
        <p:nvSpPr>
          <p:cNvPr id="3" name="TextBox 2">
            <a:extLst>
              <a:ext uri="{FF2B5EF4-FFF2-40B4-BE49-F238E27FC236}">
                <a16:creationId xmlns:a16="http://schemas.microsoft.com/office/drawing/2014/main" id="{BC63CF27-4468-373B-F969-FE58F2F08398}"/>
              </a:ext>
            </a:extLst>
          </p:cNvPr>
          <p:cNvSpPr txBox="1"/>
          <p:nvPr/>
        </p:nvSpPr>
        <p:spPr>
          <a:xfrm>
            <a:off x="914400" y="571500"/>
            <a:ext cx="10363200" cy="954107"/>
          </a:xfrm>
          <a:prstGeom prst="rect">
            <a:avLst/>
          </a:prstGeom>
          <a:noFill/>
        </p:spPr>
        <p:txBody>
          <a:bodyPr wrap="square" lIns="91440" tIns="45720" rIns="91440" bIns="45720" rtlCol="0" anchor="t">
            <a:spAutoFit/>
          </a:bodyPr>
          <a:lstStyle/>
          <a:p>
            <a:pPr algn="ctr"/>
            <a:r>
              <a:rPr lang="en-US" sz="2800" b="1" dirty="0">
                <a:solidFill>
                  <a:srgbClr val="ED1B34"/>
                </a:solidFill>
                <a:latin typeface="Merriweather" pitchFamily="2" charset="77"/>
              </a:rPr>
              <a:t>Many planning to make funding commitments </a:t>
            </a:r>
          </a:p>
          <a:p>
            <a:pPr algn="ctr"/>
            <a:r>
              <a:rPr lang="en-US" sz="2800" b="1" dirty="0">
                <a:solidFill>
                  <a:srgbClr val="ED1B34"/>
                </a:solidFill>
                <a:latin typeface="Merriweather" pitchFamily="2" charset="77"/>
              </a:rPr>
              <a:t>earlier in the cycle</a:t>
            </a:r>
          </a:p>
        </p:txBody>
      </p:sp>
      <p:sp>
        <p:nvSpPr>
          <p:cNvPr id="2" name="TextBox 1">
            <a:extLst>
              <a:ext uri="{FF2B5EF4-FFF2-40B4-BE49-F238E27FC236}">
                <a16:creationId xmlns:a16="http://schemas.microsoft.com/office/drawing/2014/main" id="{04CAC4B0-6DB8-4343-339D-D832F9C9DDAC}"/>
              </a:ext>
            </a:extLst>
          </p:cNvPr>
          <p:cNvSpPr txBox="1"/>
          <p:nvPr/>
        </p:nvSpPr>
        <p:spPr>
          <a:xfrm>
            <a:off x="1135462" y="1714431"/>
            <a:ext cx="1929283" cy="861774"/>
          </a:xfrm>
          <a:prstGeom prst="rect">
            <a:avLst/>
          </a:prstGeom>
          <a:noFill/>
        </p:spPr>
        <p:txBody>
          <a:bodyPr wrap="square" rtlCol="0">
            <a:spAutoFit/>
          </a:bodyPr>
          <a:lstStyle/>
          <a:p>
            <a:r>
              <a:rPr lang="en-US" sz="5000" dirty="0">
                <a:latin typeface="Merriweather" pitchFamily="2" charset="77"/>
              </a:rPr>
              <a:t>75%</a:t>
            </a:r>
          </a:p>
        </p:txBody>
      </p:sp>
      <p:sp>
        <p:nvSpPr>
          <p:cNvPr id="7" name="TextBox 6">
            <a:extLst>
              <a:ext uri="{FF2B5EF4-FFF2-40B4-BE49-F238E27FC236}">
                <a16:creationId xmlns:a16="http://schemas.microsoft.com/office/drawing/2014/main" id="{71622279-A62F-2B66-BC33-040E1EC7999D}"/>
              </a:ext>
            </a:extLst>
          </p:cNvPr>
          <p:cNvSpPr txBox="1"/>
          <p:nvPr/>
        </p:nvSpPr>
        <p:spPr>
          <a:xfrm>
            <a:off x="3064744" y="1817211"/>
            <a:ext cx="7686989" cy="646331"/>
          </a:xfrm>
          <a:prstGeom prst="rect">
            <a:avLst/>
          </a:prstGeom>
          <a:noFill/>
        </p:spPr>
        <p:txBody>
          <a:bodyPr wrap="square" lIns="91440" tIns="45720" rIns="91440" bIns="45720" rtlCol="0" anchor="t">
            <a:spAutoFit/>
          </a:bodyPr>
          <a:lstStyle/>
          <a:p>
            <a:r>
              <a:rPr lang="en-US" dirty="0">
                <a:latin typeface="Roboto"/>
                <a:ea typeface="Roboto"/>
                <a:cs typeface="Roboto"/>
              </a:rPr>
              <a:t>of funders expect to commit </a:t>
            </a:r>
            <a:r>
              <a:rPr lang="en-US" u="sng" dirty="0">
                <a:latin typeface="Roboto"/>
                <a:ea typeface="Roboto"/>
                <a:cs typeface="Roboto"/>
              </a:rPr>
              <a:t>a majority</a:t>
            </a:r>
            <a:r>
              <a:rPr lang="en-US" dirty="0">
                <a:latin typeface="Roboto"/>
                <a:ea typeface="Roboto"/>
                <a:cs typeface="Roboto"/>
              </a:rPr>
              <a:t> of their election-related funding before April 2026</a:t>
            </a:r>
          </a:p>
        </p:txBody>
      </p:sp>
      <p:sp>
        <p:nvSpPr>
          <p:cNvPr id="8" name="TextBox 7">
            <a:extLst>
              <a:ext uri="{FF2B5EF4-FFF2-40B4-BE49-F238E27FC236}">
                <a16:creationId xmlns:a16="http://schemas.microsoft.com/office/drawing/2014/main" id="{A38AE780-3BE3-71A1-6520-27AC5732280F}"/>
              </a:ext>
            </a:extLst>
          </p:cNvPr>
          <p:cNvSpPr txBox="1"/>
          <p:nvPr/>
        </p:nvSpPr>
        <p:spPr>
          <a:xfrm>
            <a:off x="1135462" y="2576108"/>
            <a:ext cx="1929283" cy="861774"/>
          </a:xfrm>
          <a:prstGeom prst="rect">
            <a:avLst/>
          </a:prstGeom>
          <a:noFill/>
        </p:spPr>
        <p:txBody>
          <a:bodyPr wrap="square" rtlCol="0">
            <a:spAutoFit/>
          </a:bodyPr>
          <a:lstStyle/>
          <a:p>
            <a:r>
              <a:rPr lang="en-US" sz="5000" dirty="0">
                <a:latin typeface="Merriweather" pitchFamily="2" charset="77"/>
              </a:rPr>
              <a:t>58%</a:t>
            </a:r>
          </a:p>
        </p:txBody>
      </p:sp>
      <p:sp>
        <p:nvSpPr>
          <p:cNvPr id="9" name="TextBox 8">
            <a:extLst>
              <a:ext uri="{FF2B5EF4-FFF2-40B4-BE49-F238E27FC236}">
                <a16:creationId xmlns:a16="http://schemas.microsoft.com/office/drawing/2014/main" id="{BF5ACA49-EE0B-6184-2B60-164A8FDE5D3E}"/>
              </a:ext>
            </a:extLst>
          </p:cNvPr>
          <p:cNvSpPr txBox="1"/>
          <p:nvPr/>
        </p:nvSpPr>
        <p:spPr>
          <a:xfrm>
            <a:off x="3064744" y="2545330"/>
            <a:ext cx="7686989" cy="923330"/>
          </a:xfrm>
          <a:prstGeom prst="rect">
            <a:avLst/>
          </a:prstGeom>
          <a:noFill/>
        </p:spPr>
        <p:txBody>
          <a:bodyPr wrap="square" lIns="91440" tIns="45720" rIns="91440" bIns="45720" rtlCol="0" anchor="t">
            <a:spAutoFit/>
          </a:bodyPr>
          <a:lstStyle/>
          <a:p>
            <a:r>
              <a:rPr lang="en-US" dirty="0">
                <a:latin typeface="Roboto"/>
                <a:ea typeface="Roboto"/>
                <a:cs typeface="Roboto"/>
              </a:rPr>
              <a:t>of donor networks/collaboratives and donor/philanthropic advisors expect the donors they work with to commit </a:t>
            </a:r>
            <a:r>
              <a:rPr lang="en-US" u="sng" dirty="0">
                <a:latin typeface="Roboto"/>
                <a:ea typeface="Roboto"/>
                <a:cs typeface="Roboto"/>
              </a:rPr>
              <a:t>a majority</a:t>
            </a:r>
            <a:r>
              <a:rPr lang="en-US" dirty="0">
                <a:latin typeface="Roboto"/>
                <a:ea typeface="Roboto"/>
                <a:cs typeface="Roboto"/>
              </a:rPr>
              <a:t> of their election-related funding before April 2026</a:t>
            </a:r>
          </a:p>
        </p:txBody>
      </p:sp>
      <p:sp>
        <p:nvSpPr>
          <p:cNvPr id="10" name="TextBox 9">
            <a:extLst>
              <a:ext uri="{FF2B5EF4-FFF2-40B4-BE49-F238E27FC236}">
                <a16:creationId xmlns:a16="http://schemas.microsoft.com/office/drawing/2014/main" id="{F21C2F8A-8FE5-6E6F-0AC7-320E3C6A205C}"/>
              </a:ext>
            </a:extLst>
          </p:cNvPr>
          <p:cNvSpPr txBox="1"/>
          <p:nvPr/>
        </p:nvSpPr>
        <p:spPr>
          <a:xfrm>
            <a:off x="1031631" y="4692253"/>
            <a:ext cx="10128738" cy="1661993"/>
          </a:xfrm>
          <a:prstGeom prst="rect">
            <a:avLst/>
          </a:prstGeom>
          <a:noFill/>
        </p:spPr>
        <p:txBody>
          <a:bodyPr wrap="square" rtlCol="0">
            <a:spAutoFit/>
          </a:bodyPr>
          <a:lstStyle/>
          <a:p>
            <a:pPr algn="ctr"/>
            <a:r>
              <a:rPr lang="en-US" b="1" i="1" dirty="0">
                <a:solidFill>
                  <a:schemeClr val="bg1"/>
                </a:solidFill>
              </a:rPr>
              <a:t>Information about what other philanthropies are doing related to the 2026 election would make our funding decisions easier.  This and any information about priorities for the next couple of years would also be helpful.</a:t>
            </a:r>
            <a:br>
              <a:rPr lang="en-US" b="1" i="1" dirty="0">
                <a:solidFill>
                  <a:schemeClr val="bg1"/>
                </a:solidFill>
              </a:rPr>
            </a:br>
            <a:endParaRPr lang="en-US" b="1" i="1" dirty="0">
              <a:solidFill>
                <a:schemeClr val="bg1"/>
              </a:solidFill>
            </a:endParaRPr>
          </a:p>
          <a:p>
            <a:pPr algn="ctr"/>
            <a:r>
              <a:rPr lang="en-US" sz="1200" i="1" dirty="0">
                <a:solidFill>
                  <a:schemeClr val="bg1"/>
                </a:solidFill>
                <a:latin typeface="Roboto" panose="02000000000000000000" pitchFamily="2" charset="0"/>
                <a:ea typeface="Roboto" panose="02000000000000000000" pitchFamily="2" charset="0"/>
              </a:rPr>
              <a:t>What kinds of information might your organization need in order to finalize its grantmaking decisions and strategy related to the 2026 election? </a:t>
            </a:r>
          </a:p>
          <a:p>
            <a:pPr algn="ctr"/>
            <a:endParaRPr lang="en-US" b="1" i="1" dirty="0">
              <a:solidFill>
                <a:schemeClr val="bg1"/>
              </a:solidFill>
            </a:endParaRPr>
          </a:p>
        </p:txBody>
      </p:sp>
      <p:sp>
        <p:nvSpPr>
          <p:cNvPr id="11" name="TextBox 10">
            <a:extLst>
              <a:ext uri="{FF2B5EF4-FFF2-40B4-BE49-F238E27FC236}">
                <a16:creationId xmlns:a16="http://schemas.microsoft.com/office/drawing/2014/main" id="{2F5F7111-F63E-7CD9-0D38-5D1AB80C9456}"/>
              </a:ext>
            </a:extLst>
          </p:cNvPr>
          <p:cNvSpPr txBox="1"/>
          <p:nvPr/>
        </p:nvSpPr>
        <p:spPr>
          <a:xfrm>
            <a:off x="425011" y="4363889"/>
            <a:ext cx="710451" cy="1631216"/>
          </a:xfrm>
          <a:prstGeom prst="rect">
            <a:avLst/>
          </a:prstGeom>
          <a:noFill/>
        </p:spPr>
        <p:txBody>
          <a:bodyPr wrap="none" rtlCol="0">
            <a:spAutoFit/>
          </a:bodyPr>
          <a:lstStyle/>
          <a:p>
            <a:r>
              <a:rPr lang="en-US" sz="10000" dirty="0">
                <a:solidFill>
                  <a:schemeClr val="bg1"/>
                </a:solidFill>
              </a:rPr>
              <a:t>“</a:t>
            </a:r>
          </a:p>
        </p:txBody>
      </p:sp>
      <p:sp>
        <p:nvSpPr>
          <p:cNvPr id="4" name="TextBox 3">
            <a:extLst>
              <a:ext uri="{FF2B5EF4-FFF2-40B4-BE49-F238E27FC236}">
                <a16:creationId xmlns:a16="http://schemas.microsoft.com/office/drawing/2014/main" id="{3DD8ECE6-7FEA-A6B1-B13B-D63507FB1344}"/>
              </a:ext>
            </a:extLst>
          </p:cNvPr>
          <p:cNvSpPr txBox="1"/>
          <p:nvPr/>
        </p:nvSpPr>
        <p:spPr>
          <a:xfrm>
            <a:off x="3064743" y="3555153"/>
            <a:ext cx="7686989" cy="646331"/>
          </a:xfrm>
          <a:prstGeom prst="rect">
            <a:avLst/>
          </a:prstGeom>
          <a:noFill/>
        </p:spPr>
        <p:txBody>
          <a:bodyPr wrap="square" lIns="91440" tIns="45720" rIns="91440" bIns="45720" rtlCol="0" anchor="t">
            <a:spAutoFit/>
          </a:bodyPr>
          <a:lstStyle/>
          <a:p>
            <a:r>
              <a:rPr lang="en-US" dirty="0">
                <a:latin typeface="Roboto"/>
                <a:ea typeface="Roboto"/>
                <a:cs typeface="Roboto"/>
              </a:rPr>
              <a:t>of those surveyed have not finalized their grantmaking decisions and/or strategy related to the 2026 election</a:t>
            </a:r>
          </a:p>
        </p:txBody>
      </p:sp>
      <p:sp>
        <p:nvSpPr>
          <p:cNvPr id="13" name="TextBox 12">
            <a:extLst>
              <a:ext uri="{FF2B5EF4-FFF2-40B4-BE49-F238E27FC236}">
                <a16:creationId xmlns:a16="http://schemas.microsoft.com/office/drawing/2014/main" id="{04FC02E7-E464-8255-B09A-3638A186E388}"/>
              </a:ext>
            </a:extLst>
          </p:cNvPr>
          <p:cNvSpPr txBox="1"/>
          <p:nvPr/>
        </p:nvSpPr>
        <p:spPr>
          <a:xfrm>
            <a:off x="1135462" y="3447432"/>
            <a:ext cx="1929283" cy="861774"/>
          </a:xfrm>
          <a:prstGeom prst="rect">
            <a:avLst/>
          </a:prstGeom>
          <a:noFill/>
        </p:spPr>
        <p:txBody>
          <a:bodyPr wrap="square" rtlCol="0">
            <a:spAutoFit/>
          </a:bodyPr>
          <a:lstStyle/>
          <a:p>
            <a:r>
              <a:rPr lang="en-US" sz="5000" dirty="0">
                <a:latin typeface="Merriweather" pitchFamily="2" charset="77"/>
              </a:rPr>
              <a:t>85%</a:t>
            </a:r>
          </a:p>
        </p:txBody>
      </p:sp>
    </p:spTree>
    <p:extLst>
      <p:ext uri="{BB962C8B-B14F-4D97-AF65-F5344CB8AC3E}">
        <p14:creationId xmlns:p14="http://schemas.microsoft.com/office/powerpoint/2010/main" val="3561034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298F3-49A3-10BB-AC71-68C14D15C4F5}"/>
            </a:ext>
          </a:extLst>
        </p:cNvPr>
        <p:cNvGrpSpPr/>
        <p:nvPr/>
      </p:nvGrpSpPr>
      <p:grpSpPr>
        <a:xfrm>
          <a:off x="0" y="0"/>
          <a:ext cx="0" cy="0"/>
          <a:chOff x="0" y="0"/>
          <a:chExt cx="0" cy="0"/>
        </a:xfrm>
      </p:grpSpPr>
      <p:sp>
        <p:nvSpPr>
          <p:cNvPr id="5" name="Footer Placeholder 4">
            <a:extLst>
              <a:ext uri="{FF2B5EF4-FFF2-40B4-BE49-F238E27FC236}">
                <a16:creationId xmlns:a16="http://schemas.microsoft.com/office/drawing/2014/main" id="{27087DF8-04ED-1647-932F-85D0B9EFB005}"/>
              </a:ext>
            </a:extLst>
          </p:cNvPr>
          <p:cNvSpPr>
            <a:spLocks noGrp="1"/>
          </p:cNvSpPr>
          <p:nvPr>
            <p:ph type="ftr" sz="quarter" idx="11"/>
          </p:nvPr>
        </p:nvSpPr>
        <p:spPr/>
        <p:txBody>
          <a:bodyPr/>
          <a:lstStyle/>
          <a:p>
            <a:r>
              <a:rPr lang="en-US"/>
              <a:t>democracyfund.org</a:t>
            </a:r>
          </a:p>
        </p:txBody>
      </p:sp>
      <p:sp>
        <p:nvSpPr>
          <p:cNvPr id="6" name="Slide Number Placeholder 5">
            <a:extLst>
              <a:ext uri="{FF2B5EF4-FFF2-40B4-BE49-F238E27FC236}">
                <a16:creationId xmlns:a16="http://schemas.microsoft.com/office/drawing/2014/main" id="{4CF6E43A-4E72-BEF0-3FF3-E5D1559A813D}"/>
              </a:ext>
            </a:extLst>
          </p:cNvPr>
          <p:cNvSpPr>
            <a:spLocks noGrp="1"/>
          </p:cNvSpPr>
          <p:nvPr>
            <p:ph type="sldNum" sz="quarter" idx="12"/>
          </p:nvPr>
        </p:nvSpPr>
        <p:spPr/>
        <p:txBody>
          <a:bodyPr/>
          <a:lstStyle/>
          <a:p>
            <a:fld id="{7071B1D3-77D8-5E40-9181-BE0778747AE6}" type="slidenum">
              <a:rPr lang="en-US" smtClean="0"/>
              <a:t>16</a:t>
            </a:fld>
            <a:endParaRPr lang="en-US"/>
          </a:p>
        </p:txBody>
      </p:sp>
      <p:sp>
        <p:nvSpPr>
          <p:cNvPr id="9" name="Google Shape;139;g3391b943b33_0_0">
            <a:extLst>
              <a:ext uri="{FF2B5EF4-FFF2-40B4-BE49-F238E27FC236}">
                <a16:creationId xmlns:a16="http://schemas.microsoft.com/office/drawing/2014/main" id="{BD62BBF0-CD8E-90C5-C988-C32E4798DD97}"/>
              </a:ext>
            </a:extLst>
          </p:cNvPr>
          <p:cNvSpPr txBox="1">
            <a:spLocks noGrp="1"/>
          </p:cNvSpPr>
          <p:nvPr>
            <p:ph type="title"/>
          </p:nvPr>
        </p:nvSpPr>
        <p:spPr>
          <a:xfrm>
            <a:off x="346361" y="651117"/>
            <a:ext cx="11513128" cy="454025"/>
          </a:xfrm>
          <a:prstGeom prst="rect">
            <a:avLst/>
          </a:prstGeom>
          <a:noFill/>
          <a:ln>
            <a:noFill/>
          </a:ln>
        </p:spPr>
        <p:txBody>
          <a:bodyPr spcFirstLastPara="1" wrap="square" lIns="91425" tIns="45700" rIns="91425" bIns="45700" anchor="b" anchorCtr="0">
            <a:noAutofit/>
          </a:bodyPr>
          <a:lstStyle/>
          <a:p>
            <a:pPr algn="ctr"/>
            <a:r>
              <a:rPr lang="en-US" sz="3000" dirty="0">
                <a:latin typeface="Merriweather" pitchFamily="2" charset="77"/>
              </a:rPr>
              <a:t>Focusing on grassroots organizing, </a:t>
            </a:r>
            <a:br>
              <a:rPr lang="en-US" sz="3000" dirty="0">
                <a:latin typeface="Merriweather" pitchFamily="2" charset="77"/>
              </a:rPr>
            </a:br>
            <a:r>
              <a:rPr lang="en-US" sz="3000" dirty="0">
                <a:latin typeface="Merriweather" pitchFamily="2" charset="77"/>
              </a:rPr>
              <a:t>civic engagement, and voting rights</a:t>
            </a:r>
          </a:p>
        </p:txBody>
      </p:sp>
      <p:sp>
        <p:nvSpPr>
          <p:cNvPr id="11" name="TextBox 10">
            <a:extLst>
              <a:ext uri="{FF2B5EF4-FFF2-40B4-BE49-F238E27FC236}">
                <a16:creationId xmlns:a16="http://schemas.microsoft.com/office/drawing/2014/main" id="{8039EFBF-14F7-C41B-49A4-682B02409AFE}"/>
              </a:ext>
            </a:extLst>
          </p:cNvPr>
          <p:cNvSpPr txBox="1"/>
          <p:nvPr/>
        </p:nvSpPr>
        <p:spPr>
          <a:xfrm>
            <a:off x="346361" y="1576202"/>
            <a:ext cx="5672598" cy="4453720"/>
          </a:xfrm>
          <a:prstGeom prst="rect">
            <a:avLst/>
          </a:prstGeom>
          <a:noFill/>
        </p:spPr>
        <p:txBody>
          <a:bodyPr wrap="square" lIns="91440" tIns="45720" rIns="91440" bIns="45720" anchor="t">
            <a:spAutoFit/>
          </a:bodyPr>
          <a:lstStyle/>
          <a:p>
            <a:pPr fontAlgn="base"/>
            <a:r>
              <a:rPr lang="en-US" sz="1800" i="1" u="none" strike="noStrike" dirty="0">
                <a:effectLst/>
                <a:latin typeface="Roboto"/>
                <a:ea typeface="Roboto"/>
                <a:cs typeface="Roboto"/>
              </a:rPr>
              <a:t>For which of the following categories of </a:t>
            </a:r>
            <a:br>
              <a:rPr lang="en-US" sz="1800" i="1" u="none" strike="noStrike" dirty="0">
                <a:effectLst/>
                <a:latin typeface="Roboto" panose="02000000000000000000" pitchFamily="2" charset="0"/>
                <a:ea typeface="Roboto" panose="02000000000000000000" pitchFamily="2" charset="0"/>
                <a:cs typeface="Roboto" panose="02000000000000000000" pitchFamily="2" charset="0"/>
              </a:rPr>
            </a:br>
            <a:r>
              <a:rPr lang="en-US" sz="1800" i="1" u="none" strike="noStrike" dirty="0">
                <a:effectLst/>
                <a:latin typeface="Roboto"/>
                <a:ea typeface="Roboto"/>
                <a:cs typeface="Roboto"/>
              </a:rPr>
              <a:t>election-related work does your organization</a:t>
            </a:r>
            <a:r>
              <a:rPr lang="en-US" i="1" dirty="0">
                <a:latin typeface="Roboto"/>
                <a:ea typeface="Roboto"/>
                <a:cs typeface="Roboto"/>
              </a:rPr>
              <a:t>/do</a:t>
            </a:r>
            <a:r>
              <a:rPr lang="en-US" sz="1800" i="1" u="none" strike="noStrike" dirty="0">
                <a:effectLst/>
                <a:latin typeface="Roboto"/>
                <a:ea typeface="Roboto"/>
                <a:cs typeface="Roboto"/>
              </a:rPr>
              <a:t> </a:t>
            </a:r>
            <a:r>
              <a:rPr lang="en-US" i="1" dirty="0">
                <a:latin typeface="Roboto"/>
                <a:ea typeface="Roboto"/>
                <a:cs typeface="Roboto"/>
              </a:rPr>
              <a:t>the donors you work with </a:t>
            </a:r>
            <a:r>
              <a:rPr lang="en-US" sz="1800" i="1" u="none" strike="noStrike" dirty="0">
                <a:effectLst/>
                <a:latin typeface="Roboto"/>
                <a:ea typeface="Roboto"/>
                <a:cs typeface="Roboto"/>
              </a:rPr>
              <a:t>expect to provide funding in 2026? </a:t>
            </a:r>
            <a:r>
              <a:rPr lang="en-US" i="1" dirty="0">
                <a:latin typeface="Roboto"/>
                <a:ea typeface="Roboto"/>
                <a:cs typeface="Roboto"/>
              </a:rPr>
              <a:t>(</a:t>
            </a:r>
            <a:r>
              <a:rPr lang="en-US" sz="1800" i="1" u="none" strike="noStrike" dirty="0">
                <a:effectLst/>
                <a:latin typeface="Roboto"/>
                <a:ea typeface="Roboto"/>
                <a:cs typeface="Roboto"/>
              </a:rPr>
              <a:t>Check all that apply)</a:t>
            </a:r>
            <a:br>
              <a:rPr lang="en-US" sz="1800" b="1" i="0" u="none" strike="noStrike" dirty="0">
                <a:effectLst/>
                <a:latin typeface="Roboto" panose="02000000000000000000" pitchFamily="2" charset="0"/>
                <a:ea typeface="Roboto" panose="02000000000000000000" pitchFamily="2" charset="0"/>
                <a:cs typeface="Roboto" panose="02000000000000000000" pitchFamily="2" charset="0"/>
              </a:rPr>
            </a:br>
            <a:endParaRPr lang="en-US" b="0" i="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Voting rights</a:t>
            </a:r>
            <a:r>
              <a:rPr lang="en-US" sz="18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a:t>
            </a:r>
            <a:endParaRPr lang="en-US" dirty="0">
              <a:solidFill>
                <a:srgbClr val="000000"/>
              </a:solidFill>
              <a:latin typeface="Roboto" panose="02000000000000000000" pitchFamily="2" charset="0"/>
              <a:ea typeface="Roboto" panose="02000000000000000000" pitchFamily="2" charset="0"/>
              <a:cs typeface="Roboto" panose="02000000000000000000" pitchFamily="2" charset="0"/>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Election administration</a:t>
            </a:r>
            <a:r>
              <a:rPr lang="en-US" sz="18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a:t>
            </a:r>
            <a:endParaRPr lang="en-US" dirty="0">
              <a:solidFill>
                <a:srgbClr val="000000"/>
              </a:solidFill>
              <a:latin typeface="Roboto" panose="02000000000000000000" pitchFamily="2" charset="0"/>
              <a:ea typeface="Roboto" panose="02000000000000000000" pitchFamily="2" charset="0"/>
              <a:cs typeface="Roboto" panose="02000000000000000000" pitchFamily="2" charset="0"/>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Civic education</a:t>
            </a:r>
            <a:r>
              <a:rPr lang="en-US" sz="18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a:t>
            </a:r>
            <a:endParaRPr lang="en-US" dirty="0">
              <a:solidFill>
                <a:srgbClr val="000000"/>
              </a:solidFill>
              <a:latin typeface="Roboto" panose="02000000000000000000" pitchFamily="2" charset="0"/>
              <a:ea typeface="Roboto" panose="02000000000000000000" pitchFamily="2" charset="0"/>
              <a:cs typeface="Roboto" panose="02000000000000000000" pitchFamily="2" charset="0"/>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Civic engagement</a:t>
            </a:r>
            <a:r>
              <a:rPr lang="en-US" sz="18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a:t>
            </a:r>
            <a:endParaRPr lang="en-US" dirty="0">
              <a:solidFill>
                <a:srgbClr val="000000"/>
              </a:solidFill>
              <a:latin typeface="Roboto" panose="02000000000000000000" pitchFamily="2" charset="0"/>
              <a:ea typeface="Roboto" panose="02000000000000000000" pitchFamily="2" charset="0"/>
              <a:cs typeface="Roboto" panose="02000000000000000000" pitchFamily="2" charset="0"/>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Grassroots organizing</a:t>
            </a:r>
            <a:r>
              <a:rPr lang="en-US" sz="18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a:t>
            </a:r>
            <a:endParaRPr lang="en-US" dirty="0">
              <a:solidFill>
                <a:srgbClr val="000000"/>
              </a:solidFill>
              <a:latin typeface="Roboto" panose="02000000000000000000" pitchFamily="2" charset="0"/>
              <a:ea typeface="Roboto" panose="02000000000000000000" pitchFamily="2" charset="0"/>
              <a:cs typeface="Roboto" panose="02000000000000000000" pitchFamily="2" charset="0"/>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Research</a:t>
            </a:r>
            <a:r>
              <a:rPr lang="en-US" sz="18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a:t>
            </a:r>
            <a:endParaRPr lang="en-US" dirty="0">
              <a:solidFill>
                <a:srgbClr val="000000"/>
              </a:solidFill>
              <a:latin typeface="Roboto" panose="02000000000000000000" pitchFamily="2" charset="0"/>
              <a:ea typeface="Roboto" panose="02000000000000000000" pitchFamily="2" charset="0"/>
              <a:cs typeface="Roboto" panose="02000000000000000000" pitchFamily="2" charset="0"/>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Election safety and security</a:t>
            </a:r>
            <a:r>
              <a:rPr lang="en-US" sz="18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a:t>
            </a:r>
            <a:endParaRPr lang="en-US" dirty="0">
              <a:solidFill>
                <a:srgbClr val="000000"/>
              </a:solidFill>
              <a:latin typeface="Roboto" panose="02000000000000000000" pitchFamily="2" charset="0"/>
              <a:ea typeface="Roboto" panose="02000000000000000000" pitchFamily="2" charset="0"/>
              <a:cs typeface="Roboto" panose="02000000000000000000" pitchFamily="2" charset="0"/>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Combating mis/disinformation</a:t>
            </a:r>
            <a:r>
              <a:rPr lang="en-US" sz="18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a:t>
            </a:r>
            <a:endParaRPr lang="en-US" dirty="0">
              <a:solidFill>
                <a:srgbClr val="000000"/>
              </a:solidFill>
              <a:latin typeface="Roboto" panose="02000000000000000000" pitchFamily="2" charset="0"/>
              <a:ea typeface="Roboto" panose="02000000000000000000" pitchFamily="2" charset="0"/>
              <a:cs typeface="Roboto" panose="02000000000000000000" pitchFamily="2" charset="0"/>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Post-election disputes/peaceful transfer of power</a:t>
            </a:r>
            <a:r>
              <a:rPr lang="en-US" sz="18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a:t>
            </a:r>
            <a:endParaRPr lang="en-US" dirty="0">
              <a:solidFill>
                <a:srgbClr val="000000"/>
              </a:solidFill>
              <a:latin typeface="Roboto" panose="02000000000000000000" pitchFamily="2" charset="0"/>
              <a:ea typeface="Roboto" panose="02000000000000000000" pitchFamily="2" charset="0"/>
              <a:cs typeface="Roboto" panose="02000000000000000000" pitchFamily="2" charset="0"/>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Other (please specify)</a:t>
            </a:r>
            <a:r>
              <a:rPr lang="en-US" sz="18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a:t>
            </a:r>
            <a:endParaRPr lang="en-US" b="0" i="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algn="l" rtl="0" fontAlgn="base">
              <a:lnSpc>
                <a:spcPts val="1575"/>
              </a:lnSpc>
              <a:buNone/>
            </a:pPr>
            <a:r>
              <a:rPr lang="en-US" sz="1800" b="0" i="0" dirty="0">
                <a:solidFill>
                  <a:srgbClr val="000000"/>
                </a:solidFill>
                <a:effectLst/>
                <a:latin typeface="Arial" panose="020B0604020202020204" pitchFamily="34" charset="0"/>
              </a:rPr>
              <a:t>​</a:t>
            </a:r>
            <a:endParaRPr lang="en-US" b="0" i="0" dirty="0">
              <a:solidFill>
                <a:srgbClr val="000000"/>
              </a:solidFill>
              <a:effectLst/>
              <a:latin typeface="Segoe UI" panose="020B0502040204020203" pitchFamily="34" charset="0"/>
            </a:endParaRPr>
          </a:p>
        </p:txBody>
      </p:sp>
      <p:cxnSp>
        <p:nvCxnSpPr>
          <p:cNvPr id="12" name="Straight Connector 11">
            <a:extLst>
              <a:ext uri="{FF2B5EF4-FFF2-40B4-BE49-F238E27FC236}">
                <a16:creationId xmlns:a16="http://schemas.microsoft.com/office/drawing/2014/main" id="{41181A36-E632-4F7C-8921-F8B2BA7B2C75}"/>
              </a:ext>
            </a:extLst>
          </p:cNvPr>
          <p:cNvCxnSpPr/>
          <p:nvPr/>
        </p:nvCxnSpPr>
        <p:spPr>
          <a:xfrm>
            <a:off x="6072243" y="1321318"/>
            <a:ext cx="0" cy="46828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22DDF8F-9A33-74C1-377C-5A2666C198B7}"/>
              </a:ext>
            </a:extLst>
          </p:cNvPr>
          <p:cNvSpPr txBox="1"/>
          <p:nvPr/>
        </p:nvSpPr>
        <p:spPr>
          <a:xfrm>
            <a:off x="7864520" y="1994073"/>
            <a:ext cx="3546373" cy="4730719"/>
          </a:xfrm>
          <a:prstGeom prst="rect">
            <a:avLst/>
          </a:prstGeom>
          <a:noFill/>
        </p:spPr>
        <p:txBody>
          <a:bodyPr wrap="square" lIns="91440" tIns="45720" rIns="91440" bIns="45720" anchor="t">
            <a:spAutoFit/>
          </a:bodyPr>
          <a:lstStyle/>
          <a:p>
            <a:pPr algn="l" rtl="0" fontAlgn="base">
              <a:buNone/>
            </a:pPr>
            <a:endParaRPr lang="en-US" sz="1800" i="1" u="none" strike="noStrike" dirty="0">
              <a:effectLst/>
              <a:latin typeface="Roboto"/>
              <a:ea typeface="Roboto"/>
              <a:cs typeface="Roboto"/>
            </a:endParaRPr>
          </a:p>
          <a:p>
            <a:pPr fontAlgn="base"/>
            <a:r>
              <a:rPr lang="en-US" dirty="0">
                <a:latin typeface="Roboto"/>
                <a:ea typeface="Roboto"/>
                <a:cs typeface="Roboto"/>
              </a:rPr>
              <a:t>funding </a:t>
            </a:r>
            <a:r>
              <a:rPr lang="en-US" b="1" dirty="0">
                <a:latin typeface="Roboto"/>
                <a:ea typeface="Roboto"/>
                <a:cs typeface="Roboto"/>
              </a:rPr>
              <a:t>grassroots organizing </a:t>
            </a:r>
          </a:p>
          <a:p>
            <a:endParaRPr lang="en-US" dirty="0">
              <a:latin typeface="Roboto"/>
              <a:ea typeface="Roboto"/>
              <a:cs typeface="Roboto"/>
            </a:endParaRPr>
          </a:p>
          <a:p>
            <a:endParaRPr lang="en-US" dirty="0">
              <a:latin typeface="Roboto"/>
              <a:ea typeface="Roboto"/>
              <a:cs typeface="Roboto"/>
            </a:endParaRPr>
          </a:p>
          <a:p>
            <a:pPr fontAlgn="base"/>
            <a:br>
              <a:rPr lang="en-US" dirty="0">
                <a:latin typeface="Roboto"/>
                <a:ea typeface="Roboto"/>
                <a:cs typeface="Roboto"/>
              </a:rPr>
            </a:br>
            <a:r>
              <a:rPr lang="en-US" dirty="0">
                <a:latin typeface="Roboto"/>
                <a:ea typeface="Roboto"/>
                <a:cs typeface="Roboto"/>
              </a:rPr>
              <a:t>funding </a:t>
            </a:r>
            <a:r>
              <a:rPr lang="en-US" b="1" dirty="0">
                <a:latin typeface="Roboto"/>
                <a:ea typeface="Roboto"/>
                <a:cs typeface="Roboto"/>
              </a:rPr>
              <a:t>civic engagement </a:t>
            </a:r>
          </a:p>
          <a:p>
            <a:endParaRPr lang="en-US" dirty="0">
              <a:latin typeface="Roboto"/>
              <a:ea typeface="Roboto"/>
              <a:cs typeface="Roboto"/>
            </a:endParaRPr>
          </a:p>
          <a:p>
            <a:endParaRPr lang="en-US" dirty="0">
              <a:latin typeface="Roboto"/>
              <a:ea typeface="Roboto"/>
              <a:cs typeface="Roboto"/>
            </a:endParaRPr>
          </a:p>
          <a:p>
            <a:endParaRPr lang="en-US" dirty="0">
              <a:latin typeface="Roboto"/>
              <a:ea typeface="Roboto"/>
              <a:cs typeface="Roboto"/>
            </a:endParaRPr>
          </a:p>
          <a:p>
            <a:pPr fontAlgn="base"/>
            <a:r>
              <a:rPr lang="en-US" dirty="0">
                <a:latin typeface="Roboto"/>
                <a:ea typeface="Roboto"/>
                <a:cs typeface="Roboto"/>
              </a:rPr>
              <a:t>funding </a:t>
            </a:r>
            <a:r>
              <a:rPr lang="en-US" b="1" dirty="0">
                <a:latin typeface="Roboto"/>
                <a:ea typeface="Roboto"/>
                <a:cs typeface="Roboto"/>
              </a:rPr>
              <a:t>voting rights</a:t>
            </a:r>
          </a:p>
          <a:p>
            <a:pPr algn="l" rtl="0" fontAlgn="base">
              <a:buNone/>
            </a:pPr>
            <a:endParaRPr lang="en-US" sz="1800" i="1" u="none" strike="noStrike" dirty="0">
              <a:effectLst/>
              <a:latin typeface="Roboto" panose="02000000000000000000" pitchFamily="2" charset="0"/>
              <a:ea typeface="Roboto" panose="02000000000000000000" pitchFamily="2" charset="0"/>
              <a:cs typeface="Roboto" panose="02000000000000000000" pitchFamily="2" charset="0"/>
            </a:endParaRPr>
          </a:p>
          <a:p>
            <a:pPr algn="l" rtl="0" fontAlgn="base"/>
            <a:endParaRPr lang="en-US" sz="1800" b="1" i="0" u="none" strike="noStrike" dirty="0">
              <a:solidFill>
                <a:srgbClr val="1D5279"/>
              </a:solidFill>
              <a:effectLst/>
              <a:latin typeface="Roboto" panose="02000000000000000000" pitchFamily="2" charset="0"/>
              <a:ea typeface="Roboto" panose="02000000000000000000" pitchFamily="2" charset="0"/>
              <a:cs typeface="Roboto" panose="02000000000000000000" pitchFamily="2" charset="0"/>
            </a:endParaRPr>
          </a:p>
          <a:p>
            <a:pPr algn="l" rtl="0" fontAlgn="base"/>
            <a:endParaRPr lang="en-US" i="1" dirty="0">
              <a:latin typeface="Roboto" panose="02000000000000000000" pitchFamily="2" charset="0"/>
              <a:ea typeface="Roboto" panose="02000000000000000000" pitchFamily="2" charset="0"/>
              <a:cs typeface="Roboto" panose="02000000000000000000" pitchFamily="2" charset="0"/>
            </a:endParaRPr>
          </a:p>
          <a:p>
            <a:pPr algn="l" rtl="0" fontAlgn="base"/>
            <a:endParaRPr lang="en-US" dirty="0">
              <a:latin typeface="Roboto" panose="02000000000000000000" pitchFamily="2" charset="0"/>
              <a:ea typeface="Roboto" panose="02000000000000000000" pitchFamily="2" charset="0"/>
              <a:cs typeface="Roboto" panose="02000000000000000000" pitchFamily="2" charset="0"/>
            </a:endParaRPr>
          </a:p>
          <a:p>
            <a:pPr algn="l" rtl="0" fontAlgn="base"/>
            <a:br>
              <a:rPr lang="en-US" sz="1800" b="1" i="0" u="none" strike="noStrike" dirty="0">
                <a:solidFill>
                  <a:srgbClr val="1D5279"/>
                </a:solidFill>
                <a:effectLst/>
                <a:latin typeface="Roboto" panose="02000000000000000000" pitchFamily="2" charset="0"/>
                <a:ea typeface="Roboto" panose="02000000000000000000" pitchFamily="2" charset="0"/>
                <a:cs typeface="Roboto" panose="02000000000000000000" pitchFamily="2" charset="0"/>
              </a:rPr>
            </a:br>
            <a:endParaRPr lang="en-US" b="0" i="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algn="l" rtl="0" fontAlgn="base">
              <a:lnSpc>
                <a:spcPts val="1575"/>
              </a:lnSpc>
              <a:buNone/>
            </a:pPr>
            <a:r>
              <a:rPr lang="en-US" sz="1800" b="0" i="0" dirty="0">
                <a:solidFill>
                  <a:srgbClr val="000000"/>
                </a:solidFill>
                <a:effectLst/>
                <a:latin typeface="Arial" panose="020B0604020202020204" pitchFamily="34" charset="0"/>
              </a:rPr>
              <a:t>​</a:t>
            </a:r>
            <a:endParaRPr lang="en-US" b="0" i="0" dirty="0">
              <a:solidFill>
                <a:srgbClr val="000000"/>
              </a:solidFill>
              <a:effectLst/>
              <a:latin typeface="Segoe UI" panose="020B0502040204020203" pitchFamily="34" charset="0"/>
            </a:endParaRPr>
          </a:p>
        </p:txBody>
      </p:sp>
      <p:sp>
        <p:nvSpPr>
          <p:cNvPr id="3" name="TextBox 2">
            <a:extLst>
              <a:ext uri="{FF2B5EF4-FFF2-40B4-BE49-F238E27FC236}">
                <a16:creationId xmlns:a16="http://schemas.microsoft.com/office/drawing/2014/main" id="{D1E1F6C6-8BB8-02EA-B171-9CB3C998A8E1}"/>
              </a:ext>
            </a:extLst>
          </p:cNvPr>
          <p:cNvSpPr txBox="1"/>
          <p:nvPr/>
        </p:nvSpPr>
        <p:spPr>
          <a:xfrm>
            <a:off x="6291253" y="1994638"/>
            <a:ext cx="1929283" cy="861774"/>
          </a:xfrm>
          <a:prstGeom prst="rect">
            <a:avLst/>
          </a:prstGeom>
          <a:noFill/>
        </p:spPr>
        <p:txBody>
          <a:bodyPr wrap="square" lIns="91440" tIns="45720" rIns="91440" bIns="45720" rtlCol="0" anchor="t">
            <a:spAutoFit/>
          </a:bodyPr>
          <a:lstStyle/>
          <a:p>
            <a:r>
              <a:rPr lang="en-US" sz="5000" dirty="0">
                <a:latin typeface="Merriweather"/>
              </a:rPr>
              <a:t>76%</a:t>
            </a:r>
          </a:p>
        </p:txBody>
      </p:sp>
      <p:sp>
        <p:nvSpPr>
          <p:cNvPr id="4" name="TextBox 3">
            <a:extLst>
              <a:ext uri="{FF2B5EF4-FFF2-40B4-BE49-F238E27FC236}">
                <a16:creationId xmlns:a16="http://schemas.microsoft.com/office/drawing/2014/main" id="{23E6AA16-259A-4E05-AFE8-EC53C838BCC1}"/>
              </a:ext>
            </a:extLst>
          </p:cNvPr>
          <p:cNvSpPr txBox="1"/>
          <p:nvPr/>
        </p:nvSpPr>
        <p:spPr>
          <a:xfrm>
            <a:off x="6291252" y="3106911"/>
            <a:ext cx="1929283" cy="861774"/>
          </a:xfrm>
          <a:prstGeom prst="rect">
            <a:avLst/>
          </a:prstGeom>
          <a:noFill/>
        </p:spPr>
        <p:txBody>
          <a:bodyPr wrap="square" lIns="91440" tIns="45720" rIns="91440" bIns="45720" rtlCol="0" anchor="t">
            <a:spAutoFit/>
          </a:bodyPr>
          <a:lstStyle/>
          <a:p>
            <a:r>
              <a:rPr lang="en-US" sz="5000" dirty="0">
                <a:latin typeface="Merriweather"/>
              </a:rPr>
              <a:t>76%</a:t>
            </a:r>
          </a:p>
        </p:txBody>
      </p:sp>
      <p:sp>
        <p:nvSpPr>
          <p:cNvPr id="7" name="TextBox 6">
            <a:extLst>
              <a:ext uri="{FF2B5EF4-FFF2-40B4-BE49-F238E27FC236}">
                <a16:creationId xmlns:a16="http://schemas.microsoft.com/office/drawing/2014/main" id="{BE18ECDE-A565-8692-C6B0-5CA88DC0534C}"/>
              </a:ext>
            </a:extLst>
          </p:cNvPr>
          <p:cNvSpPr txBox="1"/>
          <p:nvPr/>
        </p:nvSpPr>
        <p:spPr>
          <a:xfrm>
            <a:off x="6291253" y="4151589"/>
            <a:ext cx="1929283" cy="861774"/>
          </a:xfrm>
          <a:prstGeom prst="rect">
            <a:avLst/>
          </a:prstGeom>
          <a:noFill/>
        </p:spPr>
        <p:txBody>
          <a:bodyPr wrap="square" lIns="91440" tIns="45720" rIns="91440" bIns="45720" rtlCol="0" anchor="t">
            <a:spAutoFit/>
          </a:bodyPr>
          <a:lstStyle/>
          <a:p>
            <a:r>
              <a:rPr lang="en-US" sz="5000" dirty="0">
                <a:latin typeface="Merriweather"/>
              </a:rPr>
              <a:t>58%</a:t>
            </a:r>
          </a:p>
        </p:txBody>
      </p:sp>
    </p:spTree>
    <p:extLst>
      <p:ext uri="{BB962C8B-B14F-4D97-AF65-F5344CB8AC3E}">
        <p14:creationId xmlns:p14="http://schemas.microsoft.com/office/powerpoint/2010/main" val="280209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9C07F99D-DEBE-8343-9AD5-DE2B2D84D475}"/>
              </a:ext>
            </a:extLst>
          </p:cNvPr>
          <p:cNvSpPr/>
          <p:nvPr/>
        </p:nvSpPr>
        <p:spPr>
          <a:xfrm rot="10800000">
            <a:off x="6769990" y="3921293"/>
            <a:ext cx="6242626" cy="1769939"/>
          </a:xfrm>
          <a:custGeom>
            <a:avLst/>
            <a:gdLst>
              <a:gd name="connsiteX0" fmla="*/ 2966532 w 5933065"/>
              <a:gd name="connsiteY0" fmla="*/ 0 h 1922585"/>
              <a:gd name="connsiteX1" fmla="*/ 5827048 w 5933065"/>
              <a:gd name="connsiteY1" fmla="*/ 1702508 h 1922585"/>
              <a:gd name="connsiteX2" fmla="*/ 5933065 w 5933065"/>
              <a:gd name="connsiteY2" fmla="*/ 1922585 h 1922585"/>
              <a:gd name="connsiteX3" fmla="*/ 0 w 5933065"/>
              <a:gd name="connsiteY3" fmla="*/ 1922585 h 1922585"/>
              <a:gd name="connsiteX4" fmla="*/ 106016 w 5933065"/>
              <a:gd name="connsiteY4" fmla="*/ 1702508 h 1922585"/>
              <a:gd name="connsiteX5" fmla="*/ 2966532 w 5933065"/>
              <a:gd name="connsiteY5" fmla="*/ 0 h 1922585"/>
              <a:gd name="connsiteX0" fmla="*/ 0 w 6024505"/>
              <a:gd name="connsiteY0" fmla="*/ 1922585 h 2018560"/>
              <a:gd name="connsiteX1" fmla="*/ 106016 w 6024505"/>
              <a:gd name="connsiteY1" fmla="*/ 1702508 h 2018560"/>
              <a:gd name="connsiteX2" fmla="*/ 2966532 w 6024505"/>
              <a:gd name="connsiteY2" fmla="*/ 0 h 2018560"/>
              <a:gd name="connsiteX3" fmla="*/ 5827048 w 6024505"/>
              <a:gd name="connsiteY3" fmla="*/ 1702508 h 2018560"/>
              <a:gd name="connsiteX4" fmla="*/ 6024505 w 6024505"/>
              <a:gd name="connsiteY4" fmla="*/ 2018560 h 2018560"/>
              <a:gd name="connsiteX0" fmla="*/ 0 w 5827048"/>
              <a:gd name="connsiteY0" fmla="*/ 1922585 h 1922585"/>
              <a:gd name="connsiteX1" fmla="*/ 106016 w 5827048"/>
              <a:gd name="connsiteY1" fmla="*/ 1702508 h 1922585"/>
              <a:gd name="connsiteX2" fmla="*/ 2966532 w 5827048"/>
              <a:gd name="connsiteY2" fmla="*/ 0 h 1922585"/>
              <a:gd name="connsiteX3" fmla="*/ 5827048 w 5827048"/>
              <a:gd name="connsiteY3" fmla="*/ 1702508 h 1922585"/>
              <a:gd name="connsiteX0" fmla="*/ 0 w 5721032"/>
              <a:gd name="connsiteY0" fmla="*/ 1702508 h 1702508"/>
              <a:gd name="connsiteX1" fmla="*/ 2860516 w 5721032"/>
              <a:gd name="connsiteY1" fmla="*/ 0 h 1702508"/>
              <a:gd name="connsiteX2" fmla="*/ 5721032 w 5721032"/>
              <a:gd name="connsiteY2" fmla="*/ 1702508 h 1702508"/>
            </a:gdLst>
            <a:ahLst/>
            <a:cxnLst>
              <a:cxn ang="0">
                <a:pos x="connsiteX0" y="connsiteY0"/>
              </a:cxn>
              <a:cxn ang="0">
                <a:pos x="connsiteX1" y="connsiteY1"/>
              </a:cxn>
              <a:cxn ang="0">
                <a:pos x="connsiteX2" y="connsiteY2"/>
              </a:cxn>
            </a:cxnLst>
            <a:rect l="l" t="t" r="r" b="b"/>
            <a:pathLst>
              <a:path w="5721032" h="1702508">
                <a:moveTo>
                  <a:pt x="0" y="1702508"/>
                </a:moveTo>
                <a:cubicBezTo>
                  <a:pt x="550887" y="688418"/>
                  <a:pt x="1625308" y="0"/>
                  <a:pt x="2860516" y="0"/>
                </a:cubicBezTo>
                <a:cubicBezTo>
                  <a:pt x="4095725" y="0"/>
                  <a:pt x="5170145" y="688418"/>
                  <a:pt x="5721032" y="1702508"/>
                </a:cubicBezTo>
              </a:path>
            </a:pathLst>
          </a:custGeom>
          <a:noFill/>
          <a:ln w="12700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14">
            <a:extLst>
              <a:ext uri="{FF2B5EF4-FFF2-40B4-BE49-F238E27FC236}">
                <a16:creationId xmlns:a16="http://schemas.microsoft.com/office/drawing/2014/main" id="{1D124EFD-B9E6-FC4C-9F67-96B8CDF38849}"/>
              </a:ext>
            </a:extLst>
          </p:cNvPr>
          <p:cNvSpPr/>
          <p:nvPr/>
        </p:nvSpPr>
        <p:spPr>
          <a:xfrm>
            <a:off x="-820616" y="879477"/>
            <a:ext cx="6242626" cy="1769939"/>
          </a:xfrm>
          <a:custGeom>
            <a:avLst/>
            <a:gdLst>
              <a:gd name="connsiteX0" fmla="*/ 2966532 w 5933065"/>
              <a:gd name="connsiteY0" fmla="*/ 0 h 1922585"/>
              <a:gd name="connsiteX1" fmla="*/ 5827048 w 5933065"/>
              <a:gd name="connsiteY1" fmla="*/ 1702508 h 1922585"/>
              <a:gd name="connsiteX2" fmla="*/ 5933065 w 5933065"/>
              <a:gd name="connsiteY2" fmla="*/ 1922585 h 1922585"/>
              <a:gd name="connsiteX3" fmla="*/ 0 w 5933065"/>
              <a:gd name="connsiteY3" fmla="*/ 1922585 h 1922585"/>
              <a:gd name="connsiteX4" fmla="*/ 106016 w 5933065"/>
              <a:gd name="connsiteY4" fmla="*/ 1702508 h 1922585"/>
              <a:gd name="connsiteX5" fmla="*/ 2966532 w 5933065"/>
              <a:gd name="connsiteY5" fmla="*/ 0 h 1922585"/>
              <a:gd name="connsiteX0" fmla="*/ 0 w 6024505"/>
              <a:gd name="connsiteY0" fmla="*/ 1922585 h 2018560"/>
              <a:gd name="connsiteX1" fmla="*/ 106016 w 6024505"/>
              <a:gd name="connsiteY1" fmla="*/ 1702508 h 2018560"/>
              <a:gd name="connsiteX2" fmla="*/ 2966532 w 6024505"/>
              <a:gd name="connsiteY2" fmla="*/ 0 h 2018560"/>
              <a:gd name="connsiteX3" fmla="*/ 5827048 w 6024505"/>
              <a:gd name="connsiteY3" fmla="*/ 1702508 h 2018560"/>
              <a:gd name="connsiteX4" fmla="*/ 6024505 w 6024505"/>
              <a:gd name="connsiteY4" fmla="*/ 2018560 h 2018560"/>
              <a:gd name="connsiteX0" fmla="*/ 0 w 5827048"/>
              <a:gd name="connsiteY0" fmla="*/ 1922585 h 1922585"/>
              <a:gd name="connsiteX1" fmla="*/ 106016 w 5827048"/>
              <a:gd name="connsiteY1" fmla="*/ 1702508 h 1922585"/>
              <a:gd name="connsiteX2" fmla="*/ 2966532 w 5827048"/>
              <a:gd name="connsiteY2" fmla="*/ 0 h 1922585"/>
              <a:gd name="connsiteX3" fmla="*/ 5827048 w 5827048"/>
              <a:gd name="connsiteY3" fmla="*/ 1702508 h 1922585"/>
              <a:gd name="connsiteX0" fmla="*/ 0 w 5721032"/>
              <a:gd name="connsiteY0" fmla="*/ 1702508 h 1702508"/>
              <a:gd name="connsiteX1" fmla="*/ 2860516 w 5721032"/>
              <a:gd name="connsiteY1" fmla="*/ 0 h 1702508"/>
              <a:gd name="connsiteX2" fmla="*/ 5721032 w 5721032"/>
              <a:gd name="connsiteY2" fmla="*/ 1702508 h 1702508"/>
            </a:gdLst>
            <a:ahLst/>
            <a:cxnLst>
              <a:cxn ang="0">
                <a:pos x="connsiteX0" y="connsiteY0"/>
              </a:cxn>
              <a:cxn ang="0">
                <a:pos x="connsiteX1" y="connsiteY1"/>
              </a:cxn>
              <a:cxn ang="0">
                <a:pos x="connsiteX2" y="connsiteY2"/>
              </a:cxn>
            </a:cxnLst>
            <a:rect l="l" t="t" r="r" b="b"/>
            <a:pathLst>
              <a:path w="5721032" h="1702508">
                <a:moveTo>
                  <a:pt x="0" y="1702508"/>
                </a:moveTo>
                <a:cubicBezTo>
                  <a:pt x="550887" y="688418"/>
                  <a:pt x="1625308" y="0"/>
                  <a:pt x="2860516" y="0"/>
                </a:cubicBezTo>
                <a:cubicBezTo>
                  <a:pt x="4095725" y="0"/>
                  <a:pt x="5170145" y="688418"/>
                  <a:pt x="5721032" y="1702508"/>
                </a:cubicBezTo>
              </a:path>
            </a:pathLst>
          </a:cu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0570695E-F61B-DB41-A3FE-2D2963F3BB44}"/>
              </a:ext>
            </a:extLst>
          </p:cNvPr>
          <p:cNvSpPr>
            <a:spLocks noGrp="1"/>
          </p:cNvSpPr>
          <p:nvPr>
            <p:ph type="ftr" sz="quarter" idx="11"/>
          </p:nvPr>
        </p:nvSpPr>
        <p:spPr/>
        <p:txBody>
          <a:bodyPr/>
          <a:lstStyle/>
          <a:p>
            <a:r>
              <a:rPr lang="en-US"/>
              <a:t>democracyfund.org</a:t>
            </a:r>
            <a:endParaRPr lang="en-US" dirty="0"/>
          </a:p>
        </p:txBody>
      </p:sp>
      <p:sp>
        <p:nvSpPr>
          <p:cNvPr id="6" name="Slide Number Placeholder 5">
            <a:extLst>
              <a:ext uri="{FF2B5EF4-FFF2-40B4-BE49-F238E27FC236}">
                <a16:creationId xmlns:a16="http://schemas.microsoft.com/office/drawing/2014/main" id="{6350450D-DE71-CE4D-BBB7-3F2EF87CB408}"/>
              </a:ext>
            </a:extLst>
          </p:cNvPr>
          <p:cNvSpPr>
            <a:spLocks noGrp="1"/>
          </p:cNvSpPr>
          <p:nvPr>
            <p:ph type="sldNum" sz="quarter" idx="12"/>
          </p:nvPr>
        </p:nvSpPr>
        <p:spPr/>
        <p:txBody>
          <a:bodyPr/>
          <a:lstStyle/>
          <a:p>
            <a:fld id="{7071B1D3-77D8-5E40-9181-BE0778747AE6}" type="slidenum">
              <a:rPr lang="en-US" smtClean="0"/>
              <a:pPr/>
              <a:t>17</a:t>
            </a:fld>
            <a:endParaRPr lang="en-US" dirty="0"/>
          </a:p>
        </p:txBody>
      </p:sp>
      <p:sp>
        <p:nvSpPr>
          <p:cNvPr id="10" name="Title 2">
            <a:extLst>
              <a:ext uri="{FF2B5EF4-FFF2-40B4-BE49-F238E27FC236}">
                <a16:creationId xmlns:a16="http://schemas.microsoft.com/office/drawing/2014/main" id="{E5D61B77-BA45-4F46-ACFC-A07ED875D175}"/>
              </a:ext>
            </a:extLst>
          </p:cNvPr>
          <p:cNvSpPr>
            <a:spLocks noGrp="1"/>
          </p:cNvSpPr>
          <p:nvPr>
            <p:ph type="title"/>
          </p:nvPr>
        </p:nvSpPr>
        <p:spPr>
          <a:xfrm>
            <a:off x="914400" y="3058393"/>
            <a:ext cx="10363200" cy="619293"/>
          </a:xfrm>
          <a:solidFill>
            <a:schemeClr val="accent1"/>
          </a:solidFill>
        </p:spPr>
        <p:txBody>
          <a:bodyPr>
            <a:noAutofit/>
          </a:bodyPr>
          <a:lstStyle/>
          <a:p>
            <a:pPr algn="ctr"/>
            <a:r>
              <a:rPr lang="en-US" sz="8000" dirty="0">
                <a:latin typeface="Merriweather" pitchFamily="2" charset="77"/>
              </a:rPr>
              <a:t>Data + Methodology</a:t>
            </a:r>
          </a:p>
        </p:txBody>
      </p:sp>
    </p:spTree>
    <p:extLst>
      <p:ext uri="{BB962C8B-B14F-4D97-AF65-F5344CB8AC3E}">
        <p14:creationId xmlns:p14="http://schemas.microsoft.com/office/powerpoint/2010/main" val="3802735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C921C-AE7D-40BB-587E-619BCD8FD7BA}"/>
            </a:ext>
          </a:extLst>
        </p:cNvPr>
        <p:cNvGrpSpPr/>
        <p:nvPr/>
      </p:nvGrpSpPr>
      <p:grpSpPr>
        <a:xfrm>
          <a:off x="0" y="0"/>
          <a:ext cx="0" cy="0"/>
          <a:chOff x="0" y="0"/>
          <a:chExt cx="0" cy="0"/>
        </a:xfrm>
      </p:grpSpPr>
      <p:sp>
        <p:nvSpPr>
          <p:cNvPr id="5" name="Footer Placeholder 4">
            <a:extLst>
              <a:ext uri="{FF2B5EF4-FFF2-40B4-BE49-F238E27FC236}">
                <a16:creationId xmlns:a16="http://schemas.microsoft.com/office/drawing/2014/main" id="{58A2A687-8BB1-88CE-C11A-EAEE56D4B520}"/>
              </a:ext>
            </a:extLst>
          </p:cNvPr>
          <p:cNvSpPr>
            <a:spLocks noGrp="1"/>
          </p:cNvSpPr>
          <p:nvPr>
            <p:ph type="ftr" sz="quarter" idx="11"/>
          </p:nvPr>
        </p:nvSpPr>
        <p:spPr/>
        <p:txBody>
          <a:bodyPr/>
          <a:lstStyle/>
          <a:p>
            <a:r>
              <a:rPr lang="en-US"/>
              <a:t>democracyfund.org</a:t>
            </a:r>
          </a:p>
        </p:txBody>
      </p:sp>
      <p:sp>
        <p:nvSpPr>
          <p:cNvPr id="6" name="Slide Number Placeholder 5">
            <a:extLst>
              <a:ext uri="{FF2B5EF4-FFF2-40B4-BE49-F238E27FC236}">
                <a16:creationId xmlns:a16="http://schemas.microsoft.com/office/drawing/2014/main" id="{519CB081-5740-F0CC-C90D-08D4F22F7DC9}"/>
              </a:ext>
            </a:extLst>
          </p:cNvPr>
          <p:cNvSpPr>
            <a:spLocks noGrp="1"/>
          </p:cNvSpPr>
          <p:nvPr>
            <p:ph type="sldNum" sz="quarter" idx="12"/>
          </p:nvPr>
        </p:nvSpPr>
        <p:spPr/>
        <p:txBody>
          <a:bodyPr/>
          <a:lstStyle/>
          <a:p>
            <a:fld id="{7071B1D3-77D8-5E40-9181-BE0778747AE6}" type="slidenum">
              <a:rPr lang="en-US" smtClean="0"/>
              <a:t>18</a:t>
            </a:fld>
            <a:endParaRPr lang="en-US"/>
          </a:p>
        </p:txBody>
      </p:sp>
      <p:sp>
        <p:nvSpPr>
          <p:cNvPr id="3" name="TextBox 2">
            <a:extLst>
              <a:ext uri="{FF2B5EF4-FFF2-40B4-BE49-F238E27FC236}">
                <a16:creationId xmlns:a16="http://schemas.microsoft.com/office/drawing/2014/main" id="{556067E4-31F4-FC78-E731-DD079448E632}"/>
              </a:ext>
            </a:extLst>
          </p:cNvPr>
          <p:cNvSpPr txBox="1"/>
          <p:nvPr/>
        </p:nvSpPr>
        <p:spPr>
          <a:xfrm>
            <a:off x="914398" y="716238"/>
            <a:ext cx="10363202" cy="6244017"/>
          </a:xfrm>
          <a:prstGeom prst="rect">
            <a:avLst/>
          </a:prstGeom>
          <a:noFill/>
        </p:spPr>
        <p:txBody>
          <a:bodyPr wrap="square">
            <a:spAutoFit/>
          </a:bodyPr>
          <a:lstStyle/>
          <a:p>
            <a:pPr marL="457200" lvl="0" indent="-323850" algn="l" rtl="0">
              <a:lnSpc>
                <a:spcPct val="115000"/>
              </a:lnSpc>
              <a:spcBef>
                <a:spcPts val="1000"/>
              </a:spcBef>
              <a:spcAft>
                <a:spcPts val="0"/>
              </a:spcAft>
              <a:buClr>
                <a:schemeClr val="dk1"/>
              </a:buClr>
              <a:buSzPts val="1500"/>
              <a:buFont typeface="Open Sans"/>
              <a:buChar char="●"/>
            </a:pPr>
            <a:r>
              <a:rPr lang="en-US" sz="2000" dirty="0">
                <a:solidFill>
                  <a:schemeClr val="dk1"/>
                </a:solidFill>
                <a:latin typeface="Roboto" panose="02000000000000000000" pitchFamily="2" charset="0"/>
                <a:ea typeface="Roboto" panose="02000000000000000000" pitchFamily="2" charset="0"/>
                <a:cs typeface="Arial" panose="020B0604020202020204" pitchFamily="34" charset="0"/>
                <a:sym typeface="Open Sans Light"/>
              </a:rPr>
              <a:t>These surveys were conducted by Democracy Fund and its partners at Freedman Consulting, LLC.</a:t>
            </a:r>
          </a:p>
          <a:p>
            <a:pPr marL="457200" indent="-323850">
              <a:lnSpc>
                <a:spcPct val="115000"/>
              </a:lnSpc>
              <a:spcBef>
                <a:spcPts val="1000"/>
              </a:spcBef>
              <a:buClr>
                <a:schemeClr val="dk1"/>
              </a:buClr>
              <a:buSzPts val="1500"/>
              <a:buFont typeface="Open Sans"/>
              <a:buChar char="●"/>
            </a:pPr>
            <a:r>
              <a:rPr lang="en-US" sz="2000" dirty="0">
                <a:solidFill>
                  <a:schemeClr val="dk1"/>
                </a:solidFill>
                <a:latin typeface="Roboto" panose="02000000000000000000" pitchFamily="2" charset="0"/>
                <a:ea typeface="Roboto" panose="02000000000000000000" pitchFamily="2" charset="0"/>
                <a:cs typeface="Arial" panose="020B0604020202020204" pitchFamily="34" charset="0"/>
                <a:sym typeface="Open Sans Light"/>
              </a:rPr>
              <a:t>Organizations were invited to participate if they were identified as having provided an average of more than $100,000 per year to non-profit groups advancing a wide range of work aimed at promoting a healthy American democracy. They represent private foundations, individual donors, donor networks and collaboratives, funding intermediaries, and donor/philanthropic advisors.</a:t>
            </a:r>
          </a:p>
          <a:p>
            <a:pPr marL="457200" indent="-323850">
              <a:lnSpc>
                <a:spcPct val="115000"/>
              </a:lnSpc>
              <a:spcBef>
                <a:spcPts val="1000"/>
              </a:spcBef>
              <a:buClr>
                <a:schemeClr val="dk1"/>
              </a:buClr>
              <a:buSzPts val="1500"/>
              <a:buFont typeface="Open Sans"/>
              <a:buChar char="●"/>
            </a:pPr>
            <a:r>
              <a:rPr lang="en-US" sz="2000" dirty="0">
                <a:solidFill>
                  <a:schemeClr val="dk1"/>
                </a:solidFill>
                <a:latin typeface="Roboto" panose="02000000000000000000" pitchFamily="2" charset="0"/>
                <a:ea typeface="Roboto" panose="02000000000000000000" pitchFamily="2" charset="0"/>
                <a:cs typeface="Arial" panose="020B0604020202020204" pitchFamily="34" charset="0"/>
                <a:sym typeface="Open Sans Light"/>
              </a:rPr>
              <a:t>The surveys were fielded via email between </a:t>
            </a:r>
            <a:r>
              <a:rPr lang="en-US" sz="2000" dirty="0">
                <a:latin typeface="Roboto" panose="02000000000000000000" pitchFamily="2" charset="0"/>
                <a:ea typeface="Roboto" panose="02000000000000000000" pitchFamily="2" charset="0"/>
              </a:rPr>
              <a:t>September 16 - October 11, 2024, February 10 - March 7, 2025, and September 3 – September 24, 2025. </a:t>
            </a:r>
            <a:r>
              <a:rPr lang="en-US" sz="2000" dirty="0">
                <a:solidFill>
                  <a:schemeClr val="dk1"/>
                </a:solidFill>
                <a:latin typeface="Roboto" panose="02000000000000000000" pitchFamily="2" charset="0"/>
                <a:ea typeface="Roboto" panose="02000000000000000000" pitchFamily="2" charset="0"/>
                <a:cs typeface="Arial" panose="020B0604020202020204" pitchFamily="34" charset="0"/>
                <a:sym typeface="Open Sans Light"/>
              </a:rPr>
              <a:t>These results represent responses from 337 organizations who participated in the </a:t>
            </a:r>
            <a:r>
              <a:rPr lang="en-US" sz="2000" dirty="0">
                <a:latin typeface="Roboto" panose="02000000000000000000" pitchFamily="2" charset="0"/>
                <a:ea typeface="Roboto" panose="02000000000000000000" pitchFamily="2" charset="0"/>
              </a:rPr>
              <a:t>first wave (N=156) and/or the second wave (N=151), and/or the third wave (N=199). In total, 37 organizations were represented across all three waves. </a:t>
            </a:r>
            <a:r>
              <a:rPr lang="en-US" sz="2000" dirty="0">
                <a:solidFill>
                  <a:schemeClr val="dk1"/>
                </a:solidFill>
                <a:latin typeface="Roboto" panose="02000000000000000000" pitchFamily="2" charset="0"/>
                <a:ea typeface="Roboto" panose="02000000000000000000" pitchFamily="2" charset="0"/>
                <a:cs typeface="Arial" panose="020B0604020202020204" pitchFamily="34" charset="0"/>
                <a:sym typeface="Open Sans Light"/>
              </a:rPr>
              <a:t>Organizational contacts included key leaders, where known, as well as many publicly available general intake addresses.</a:t>
            </a:r>
          </a:p>
          <a:p>
            <a:pPr marL="457200" lvl="0" indent="-323850" algn="l" rtl="0">
              <a:lnSpc>
                <a:spcPct val="115000"/>
              </a:lnSpc>
              <a:spcBef>
                <a:spcPts val="1000"/>
              </a:spcBef>
              <a:spcAft>
                <a:spcPts val="0"/>
              </a:spcAft>
              <a:buClr>
                <a:schemeClr val="dk1"/>
              </a:buClr>
              <a:buSzPts val="1500"/>
              <a:buFont typeface="Open Sans"/>
              <a:buChar char="●"/>
            </a:pPr>
            <a:endParaRPr lang="en-US" sz="2000" dirty="0">
              <a:solidFill>
                <a:schemeClr val="dk1"/>
              </a:solidFill>
              <a:latin typeface="Roboto" panose="02000000000000000000" pitchFamily="2" charset="0"/>
              <a:ea typeface="Roboto" panose="02000000000000000000" pitchFamily="2" charset="0"/>
              <a:cs typeface="Arial" panose="020B0604020202020204" pitchFamily="34" charset="0"/>
              <a:sym typeface="Open Sans Light"/>
            </a:endParaRPr>
          </a:p>
          <a:p>
            <a:pPr marL="457200" indent="-323850">
              <a:lnSpc>
                <a:spcPct val="115000"/>
              </a:lnSpc>
              <a:spcBef>
                <a:spcPts val="1000"/>
              </a:spcBef>
              <a:spcAft>
                <a:spcPts val="1000"/>
              </a:spcAft>
              <a:buClr>
                <a:schemeClr val="dk1"/>
              </a:buClr>
              <a:buSzPts val="1500"/>
              <a:buFont typeface="Open Sans"/>
              <a:buChar char="●"/>
            </a:pPr>
            <a:endParaRPr lang="en-US" sz="2000" dirty="0">
              <a:solidFill>
                <a:schemeClr val="dk1"/>
              </a:solidFill>
              <a:latin typeface="Roboto" panose="02000000000000000000" pitchFamily="2" charset="0"/>
              <a:ea typeface="Roboto" panose="02000000000000000000" pitchFamily="2" charset="0"/>
              <a:cs typeface="Arial" panose="020B0604020202020204" pitchFamily="34" charset="0"/>
              <a:sym typeface="Open Sans Light"/>
            </a:endParaRPr>
          </a:p>
        </p:txBody>
      </p:sp>
    </p:spTree>
    <p:extLst>
      <p:ext uri="{BB962C8B-B14F-4D97-AF65-F5344CB8AC3E}">
        <p14:creationId xmlns:p14="http://schemas.microsoft.com/office/powerpoint/2010/main" val="3044483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D1D1C-28B8-3292-D33E-91B19B70B218}"/>
              </a:ext>
            </a:extLst>
          </p:cNvPr>
          <p:cNvSpPr>
            <a:spLocks noGrp="1"/>
          </p:cNvSpPr>
          <p:nvPr>
            <p:ph type="title"/>
          </p:nvPr>
        </p:nvSpPr>
        <p:spPr>
          <a:xfrm>
            <a:off x="914400" y="438977"/>
            <a:ext cx="10363200" cy="365125"/>
          </a:xfrm>
        </p:spPr>
        <p:txBody>
          <a:bodyPr>
            <a:noAutofit/>
          </a:bodyPr>
          <a:lstStyle/>
          <a:p>
            <a:pPr algn="ctr"/>
            <a:r>
              <a:rPr lang="en-US" sz="3600" dirty="0">
                <a:latin typeface="Merriweather" pitchFamily="2" charset="77"/>
              </a:rPr>
              <a:t>Respondent characteristics</a:t>
            </a:r>
          </a:p>
        </p:txBody>
      </p:sp>
      <p:sp>
        <p:nvSpPr>
          <p:cNvPr id="4" name="Date Placeholder 3">
            <a:extLst>
              <a:ext uri="{FF2B5EF4-FFF2-40B4-BE49-F238E27FC236}">
                <a16:creationId xmlns:a16="http://schemas.microsoft.com/office/drawing/2014/main" id="{6BB2CF91-FF26-6E05-6349-09A034963A6C}"/>
              </a:ext>
            </a:extLst>
          </p:cNvPr>
          <p:cNvSpPr>
            <a:spLocks noGrp="1"/>
          </p:cNvSpPr>
          <p:nvPr>
            <p:ph type="dt" sz="half" idx="10"/>
          </p:nvPr>
        </p:nvSpPr>
        <p:spPr/>
        <p:txBody>
          <a:bodyPr/>
          <a:lstStyle/>
          <a:p>
            <a:r>
              <a:rPr lang="en-US"/>
              <a:t>Democracy Fund</a:t>
            </a:r>
          </a:p>
        </p:txBody>
      </p:sp>
      <p:sp>
        <p:nvSpPr>
          <p:cNvPr id="5" name="Footer Placeholder 4">
            <a:extLst>
              <a:ext uri="{FF2B5EF4-FFF2-40B4-BE49-F238E27FC236}">
                <a16:creationId xmlns:a16="http://schemas.microsoft.com/office/drawing/2014/main" id="{647E27E7-177E-8778-8B80-822720BD7D66}"/>
              </a:ext>
            </a:extLst>
          </p:cNvPr>
          <p:cNvSpPr>
            <a:spLocks noGrp="1"/>
          </p:cNvSpPr>
          <p:nvPr>
            <p:ph type="ftr" sz="quarter" idx="11"/>
          </p:nvPr>
        </p:nvSpPr>
        <p:spPr/>
        <p:txBody>
          <a:bodyPr/>
          <a:lstStyle/>
          <a:p>
            <a:r>
              <a:rPr lang="en-US"/>
              <a:t>democracyfund.org</a:t>
            </a:r>
          </a:p>
        </p:txBody>
      </p:sp>
      <p:sp>
        <p:nvSpPr>
          <p:cNvPr id="6" name="Slide Number Placeholder 5">
            <a:extLst>
              <a:ext uri="{FF2B5EF4-FFF2-40B4-BE49-F238E27FC236}">
                <a16:creationId xmlns:a16="http://schemas.microsoft.com/office/drawing/2014/main" id="{580C3769-1540-9DCC-9308-0E5B8FD59293}"/>
              </a:ext>
            </a:extLst>
          </p:cNvPr>
          <p:cNvSpPr>
            <a:spLocks noGrp="1"/>
          </p:cNvSpPr>
          <p:nvPr>
            <p:ph type="sldNum" sz="quarter" idx="12"/>
          </p:nvPr>
        </p:nvSpPr>
        <p:spPr/>
        <p:txBody>
          <a:bodyPr/>
          <a:lstStyle/>
          <a:p>
            <a:fld id="{7071B1D3-77D8-5E40-9181-BE0778747AE6}" type="slidenum">
              <a:rPr lang="en-US" smtClean="0"/>
              <a:t>19</a:t>
            </a:fld>
            <a:endParaRPr lang="en-US"/>
          </a:p>
        </p:txBody>
      </p:sp>
      <p:graphicFrame>
        <p:nvGraphicFramePr>
          <p:cNvPr id="8" name="Table 7">
            <a:extLst>
              <a:ext uri="{FF2B5EF4-FFF2-40B4-BE49-F238E27FC236}">
                <a16:creationId xmlns:a16="http://schemas.microsoft.com/office/drawing/2014/main" id="{A88658EE-350A-7439-A402-0A053A90F3AE}"/>
              </a:ext>
            </a:extLst>
          </p:cNvPr>
          <p:cNvGraphicFramePr>
            <a:graphicFrameLocks noGrp="1"/>
          </p:cNvGraphicFramePr>
          <p:nvPr>
            <p:extLst>
              <p:ext uri="{D42A27DB-BD31-4B8C-83A1-F6EECF244321}">
                <p14:modId xmlns:p14="http://schemas.microsoft.com/office/powerpoint/2010/main" val="4118276073"/>
              </p:ext>
            </p:extLst>
          </p:nvPr>
        </p:nvGraphicFramePr>
        <p:xfrm>
          <a:off x="803871" y="1251835"/>
          <a:ext cx="5062329" cy="5129879"/>
        </p:xfrm>
        <a:graphic>
          <a:graphicData uri="http://schemas.openxmlformats.org/drawingml/2006/table">
            <a:tbl>
              <a:tblPr firstRow="1" bandRow="1">
                <a:tableStyleId>{5C22544A-7EE6-4342-B048-85BDC9FD1C3A}</a:tableStyleId>
              </a:tblPr>
              <a:tblGrid>
                <a:gridCol w="2522136">
                  <a:extLst>
                    <a:ext uri="{9D8B030D-6E8A-4147-A177-3AD203B41FA5}">
                      <a16:colId xmlns:a16="http://schemas.microsoft.com/office/drawing/2014/main" val="1747231112"/>
                    </a:ext>
                  </a:extLst>
                </a:gridCol>
                <a:gridCol w="813917">
                  <a:extLst>
                    <a:ext uri="{9D8B030D-6E8A-4147-A177-3AD203B41FA5}">
                      <a16:colId xmlns:a16="http://schemas.microsoft.com/office/drawing/2014/main" val="1073264810"/>
                    </a:ext>
                  </a:extLst>
                </a:gridCol>
                <a:gridCol w="904351">
                  <a:extLst>
                    <a:ext uri="{9D8B030D-6E8A-4147-A177-3AD203B41FA5}">
                      <a16:colId xmlns:a16="http://schemas.microsoft.com/office/drawing/2014/main" val="1314929914"/>
                    </a:ext>
                  </a:extLst>
                </a:gridCol>
                <a:gridCol w="821925">
                  <a:extLst>
                    <a:ext uri="{9D8B030D-6E8A-4147-A177-3AD203B41FA5}">
                      <a16:colId xmlns:a16="http://schemas.microsoft.com/office/drawing/2014/main" val="1061596574"/>
                    </a:ext>
                  </a:extLst>
                </a:gridCol>
              </a:tblGrid>
              <a:tr h="669358">
                <a:tc gridSpan="4">
                  <a:txBody>
                    <a:bodyPr/>
                    <a:lstStyle/>
                    <a:p>
                      <a:pPr algn="ctr"/>
                      <a:r>
                        <a:rPr lang="en-US" sz="1700" dirty="0">
                          <a:latin typeface="Roboto" panose="02000000000000000000" pitchFamily="2" charset="0"/>
                          <a:ea typeface="Roboto" panose="02000000000000000000" pitchFamily="2" charset="0"/>
                        </a:rPr>
                        <a:t>Which of the following best describes your role or organization, even if none of them are perfect?</a:t>
                      </a:r>
                    </a:p>
                  </a:txBody>
                  <a:tcPr/>
                </a:tc>
                <a:tc hMerge="1">
                  <a:txBody>
                    <a:bodyPr/>
                    <a:lstStyle/>
                    <a:p>
                      <a:endParaRPr lang="en-US" dirty="0"/>
                    </a:p>
                  </a:txBody>
                  <a:tcPr/>
                </a:tc>
                <a:tc hMerge="1">
                  <a:txBody>
                    <a:bodyPr/>
                    <a:lstStyle/>
                    <a:p>
                      <a:pPr algn="ctr"/>
                      <a:endParaRPr lang="en-US" sz="1700" dirty="0">
                        <a:latin typeface="Roboto" panose="02000000000000000000" pitchFamily="2" charset="0"/>
                        <a:ea typeface="Roboto" panose="02000000000000000000" pitchFamily="2" charset="0"/>
                      </a:endParaRPr>
                    </a:p>
                  </a:txBody>
                  <a:tcPr/>
                </a:tc>
                <a:tc hMerge="1">
                  <a:txBody>
                    <a:bodyPr/>
                    <a:lstStyle/>
                    <a:p>
                      <a:pPr algn="ctr"/>
                      <a:endParaRPr lang="en-US" sz="1700" dirty="0">
                        <a:latin typeface="Roboto" panose="02000000000000000000" pitchFamily="2" charset="0"/>
                        <a:ea typeface="Roboto" panose="02000000000000000000" pitchFamily="2" charset="0"/>
                      </a:endParaRPr>
                    </a:p>
                  </a:txBody>
                  <a:tcPr/>
                </a:tc>
                <a:extLst>
                  <a:ext uri="{0D108BD9-81ED-4DB2-BD59-A6C34878D82A}">
                    <a16:rowId xmlns:a16="http://schemas.microsoft.com/office/drawing/2014/main" val="1085650513"/>
                  </a:ext>
                </a:extLst>
              </a:tr>
              <a:tr h="384881">
                <a:tc>
                  <a:txBody>
                    <a:bodyPr/>
                    <a:lstStyle/>
                    <a:p>
                      <a:endParaRPr lang="en-US" sz="1700" dirty="0">
                        <a:latin typeface="Roboto" panose="02000000000000000000" pitchFamily="2" charset="0"/>
                        <a:ea typeface="Roboto" panose="02000000000000000000" pitchFamily="2" charset="0"/>
                      </a:endParaRPr>
                    </a:p>
                  </a:txBody>
                  <a:tcPr/>
                </a:tc>
                <a:tc>
                  <a:txBody>
                    <a:bodyPr/>
                    <a:lstStyle/>
                    <a:p>
                      <a:pPr algn="ctr"/>
                      <a:r>
                        <a:rPr lang="en-US" sz="1700" b="1" dirty="0">
                          <a:latin typeface="Roboto" panose="02000000000000000000" pitchFamily="2" charset="0"/>
                          <a:ea typeface="Roboto" panose="02000000000000000000" pitchFamily="2" charset="0"/>
                        </a:rPr>
                        <a:t>Fall 2024</a:t>
                      </a:r>
                    </a:p>
                  </a:txBody>
                  <a:tcPr/>
                </a:tc>
                <a:tc>
                  <a:txBody>
                    <a:bodyPr/>
                    <a:lstStyle/>
                    <a:p>
                      <a:pPr algn="ctr"/>
                      <a:r>
                        <a:rPr lang="en-US" sz="1700" b="1" dirty="0">
                          <a:latin typeface="Roboto" panose="02000000000000000000" pitchFamily="2" charset="0"/>
                          <a:ea typeface="Roboto" panose="02000000000000000000" pitchFamily="2" charset="0"/>
                        </a:rPr>
                        <a:t>Winter 2025</a:t>
                      </a:r>
                    </a:p>
                  </a:txBody>
                  <a:tcPr/>
                </a:tc>
                <a:tc>
                  <a:txBody>
                    <a:bodyPr/>
                    <a:lstStyle/>
                    <a:p>
                      <a:pPr algn="ctr"/>
                      <a:r>
                        <a:rPr lang="en-US" sz="1700" b="1" dirty="0">
                          <a:latin typeface="Roboto" panose="02000000000000000000" pitchFamily="2" charset="0"/>
                          <a:ea typeface="Roboto" panose="02000000000000000000" pitchFamily="2" charset="0"/>
                        </a:rPr>
                        <a:t>Fall 2025</a:t>
                      </a:r>
                    </a:p>
                  </a:txBody>
                  <a:tcPr/>
                </a:tc>
                <a:extLst>
                  <a:ext uri="{0D108BD9-81ED-4DB2-BD59-A6C34878D82A}">
                    <a16:rowId xmlns:a16="http://schemas.microsoft.com/office/drawing/2014/main" val="1542680634"/>
                  </a:ext>
                </a:extLst>
              </a:tr>
              <a:tr h="384881">
                <a:tc>
                  <a:txBody>
                    <a:bodyPr/>
                    <a:lstStyle/>
                    <a:p>
                      <a:pPr marL="182880"/>
                      <a:r>
                        <a:rPr lang="en-US" sz="1700" b="1" dirty="0">
                          <a:latin typeface="Roboto" panose="02000000000000000000" pitchFamily="2" charset="0"/>
                          <a:ea typeface="Roboto" panose="02000000000000000000" pitchFamily="2" charset="0"/>
                        </a:rPr>
                        <a:t>Private Foundation </a:t>
                      </a:r>
                    </a:p>
                  </a:txBody>
                  <a:tcPr/>
                </a:tc>
                <a:tc>
                  <a:txBody>
                    <a:bodyPr/>
                    <a:lstStyle/>
                    <a:p>
                      <a:pPr algn="ctr"/>
                      <a:r>
                        <a:rPr lang="en-US" sz="1700" dirty="0">
                          <a:latin typeface="Roboto" panose="02000000000000000000" pitchFamily="2" charset="0"/>
                          <a:ea typeface="Roboto" panose="02000000000000000000" pitchFamily="2" charset="0"/>
                        </a:rPr>
                        <a:t>38%</a:t>
                      </a:r>
                    </a:p>
                  </a:txBody>
                  <a:tcPr/>
                </a:tc>
                <a:tc>
                  <a:txBody>
                    <a:bodyPr/>
                    <a:lstStyle/>
                    <a:p>
                      <a:pPr algn="ctr"/>
                      <a:r>
                        <a:rPr lang="en-US" sz="1700" dirty="0">
                          <a:latin typeface="Roboto" panose="02000000000000000000" pitchFamily="2" charset="0"/>
                          <a:ea typeface="Roboto" panose="02000000000000000000" pitchFamily="2" charset="0"/>
                        </a:rPr>
                        <a:t>37%</a:t>
                      </a:r>
                    </a:p>
                  </a:txBody>
                  <a:tcPr/>
                </a:tc>
                <a:tc>
                  <a:txBody>
                    <a:bodyPr/>
                    <a:lstStyle/>
                    <a:p>
                      <a:pPr algn="ctr"/>
                      <a:r>
                        <a:rPr lang="en-US" sz="1700" dirty="0">
                          <a:latin typeface="Roboto" panose="02000000000000000000" pitchFamily="2" charset="0"/>
                          <a:ea typeface="Roboto" panose="02000000000000000000" pitchFamily="2" charset="0"/>
                        </a:rPr>
                        <a:t>33%</a:t>
                      </a:r>
                    </a:p>
                  </a:txBody>
                  <a:tcPr/>
                </a:tc>
                <a:extLst>
                  <a:ext uri="{0D108BD9-81ED-4DB2-BD59-A6C34878D82A}">
                    <a16:rowId xmlns:a16="http://schemas.microsoft.com/office/drawing/2014/main" val="3202387054"/>
                  </a:ext>
                </a:extLst>
              </a:tr>
              <a:tr h="380707">
                <a:tc>
                  <a:txBody>
                    <a:bodyPr/>
                    <a:lstStyle/>
                    <a:p>
                      <a:pPr marL="182880"/>
                      <a:r>
                        <a:rPr lang="en-US" sz="1700" b="1" dirty="0">
                          <a:latin typeface="Roboto" panose="02000000000000000000" pitchFamily="2" charset="0"/>
                          <a:ea typeface="Roboto" panose="02000000000000000000" pitchFamily="2" charset="0"/>
                        </a:rPr>
                        <a:t>Individual Donor or Family</a:t>
                      </a:r>
                    </a:p>
                  </a:txBody>
                  <a:tcPr/>
                </a:tc>
                <a:tc>
                  <a:txBody>
                    <a:bodyPr/>
                    <a:lstStyle/>
                    <a:p>
                      <a:pPr algn="ctr"/>
                      <a:r>
                        <a:rPr lang="en-US" sz="1700" dirty="0">
                          <a:latin typeface="Roboto" panose="02000000000000000000" pitchFamily="2" charset="0"/>
                          <a:ea typeface="Roboto" panose="02000000000000000000" pitchFamily="2" charset="0"/>
                        </a:rPr>
                        <a:t>8%</a:t>
                      </a:r>
                    </a:p>
                  </a:txBody>
                  <a:tcPr/>
                </a:tc>
                <a:tc>
                  <a:txBody>
                    <a:bodyPr/>
                    <a:lstStyle/>
                    <a:p>
                      <a:pPr algn="ctr"/>
                      <a:r>
                        <a:rPr lang="en-US" sz="1700" dirty="0">
                          <a:latin typeface="Roboto" panose="02000000000000000000" pitchFamily="2" charset="0"/>
                          <a:ea typeface="Roboto" panose="02000000000000000000" pitchFamily="2" charset="0"/>
                        </a:rPr>
                        <a:t>3%</a:t>
                      </a:r>
                    </a:p>
                  </a:txBody>
                  <a:tcPr/>
                </a:tc>
                <a:tc>
                  <a:txBody>
                    <a:bodyPr/>
                    <a:lstStyle/>
                    <a:p>
                      <a:pPr algn="ctr"/>
                      <a:r>
                        <a:rPr lang="en-US" sz="1700" dirty="0">
                          <a:latin typeface="Roboto" panose="02000000000000000000" pitchFamily="2" charset="0"/>
                          <a:ea typeface="Roboto" panose="02000000000000000000" pitchFamily="2" charset="0"/>
                        </a:rPr>
                        <a:t>6%</a:t>
                      </a:r>
                    </a:p>
                  </a:txBody>
                  <a:tcPr/>
                </a:tc>
                <a:extLst>
                  <a:ext uri="{0D108BD9-81ED-4DB2-BD59-A6C34878D82A}">
                    <a16:rowId xmlns:a16="http://schemas.microsoft.com/office/drawing/2014/main" val="928990160"/>
                  </a:ext>
                </a:extLst>
              </a:tr>
              <a:tr h="281193">
                <a:tc>
                  <a:txBody>
                    <a:bodyPr/>
                    <a:lstStyle/>
                    <a:p>
                      <a:pPr marL="182880"/>
                      <a:r>
                        <a:rPr lang="en-US" sz="1700" b="1" dirty="0">
                          <a:latin typeface="Roboto" panose="02000000000000000000" pitchFamily="2" charset="0"/>
                          <a:ea typeface="Roboto" panose="02000000000000000000" pitchFamily="2" charset="0"/>
                        </a:rPr>
                        <a:t>Funding Intermediary</a:t>
                      </a:r>
                    </a:p>
                  </a:txBody>
                  <a:tcPr/>
                </a:tc>
                <a:tc>
                  <a:txBody>
                    <a:bodyPr/>
                    <a:lstStyle/>
                    <a:p>
                      <a:pPr algn="ctr"/>
                      <a:r>
                        <a:rPr lang="en-US" sz="1700" dirty="0">
                          <a:latin typeface="Roboto" panose="02000000000000000000" pitchFamily="2" charset="0"/>
                          <a:ea typeface="Roboto" panose="02000000000000000000" pitchFamily="2" charset="0"/>
                        </a:rPr>
                        <a:t>25%</a:t>
                      </a:r>
                    </a:p>
                  </a:txBody>
                  <a:tcPr/>
                </a:tc>
                <a:tc>
                  <a:txBody>
                    <a:bodyPr/>
                    <a:lstStyle/>
                    <a:p>
                      <a:pPr algn="ctr"/>
                      <a:r>
                        <a:rPr lang="en-US" sz="1700" dirty="0">
                          <a:latin typeface="Roboto" panose="02000000000000000000" pitchFamily="2" charset="0"/>
                          <a:ea typeface="Roboto" panose="02000000000000000000" pitchFamily="2" charset="0"/>
                        </a:rPr>
                        <a:t>17%</a:t>
                      </a:r>
                    </a:p>
                  </a:txBody>
                  <a:tcPr/>
                </a:tc>
                <a:tc>
                  <a:txBody>
                    <a:bodyPr/>
                    <a:lstStyle/>
                    <a:p>
                      <a:pPr algn="ctr"/>
                      <a:r>
                        <a:rPr lang="en-US" sz="1700" dirty="0">
                          <a:latin typeface="Roboto" panose="02000000000000000000" pitchFamily="2" charset="0"/>
                          <a:ea typeface="Roboto" panose="02000000000000000000" pitchFamily="2" charset="0"/>
                        </a:rPr>
                        <a:t>16%</a:t>
                      </a:r>
                    </a:p>
                  </a:txBody>
                  <a:tcPr/>
                </a:tc>
                <a:extLst>
                  <a:ext uri="{0D108BD9-81ED-4DB2-BD59-A6C34878D82A}">
                    <a16:rowId xmlns:a16="http://schemas.microsoft.com/office/drawing/2014/main" val="3341070958"/>
                  </a:ext>
                </a:extLst>
              </a:tr>
              <a:tr h="669358">
                <a:tc>
                  <a:txBody>
                    <a:bodyPr/>
                    <a:lstStyle/>
                    <a:p>
                      <a:pPr marL="182880"/>
                      <a:r>
                        <a:rPr lang="en-US" sz="1700" b="1" dirty="0">
                          <a:latin typeface="Roboto" panose="02000000000000000000" pitchFamily="2" charset="0"/>
                          <a:ea typeface="Roboto" panose="02000000000000000000" pitchFamily="2" charset="0"/>
                        </a:rPr>
                        <a:t>Donor Network or Collaborative</a:t>
                      </a:r>
                    </a:p>
                  </a:txBody>
                  <a:tcPr/>
                </a:tc>
                <a:tc>
                  <a:txBody>
                    <a:bodyPr/>
                    <a:lstStyle/>
                    <a:p>
                      <a:pPr algn="ctr"/>
                      <a:r>
                        <a:rPr lang="en-US" sz="1700" dirty="0">
                          <a:latin typeface="Roboto" panose="02000000000000000000" pitchFamily="2" charset="0"/>
                          <a:ea typeface="Roboto" panose="02000000000000000000" pitchFamily="2" charset="0"/>
                        </a:rPr>
                        <a:t>10%</a:t>
                      </a:r>
                    </a:p>
                  </a:txBody>
                  <a:tcPr/>
                </a:tc>
                <a:tc>
                  <a:txBody>
                    <a:bodyPr/>
                    <a:lstStyle/>
                    <a:p>
                      <a:pPr algn="ctr"/>
                      <a:r>
                        <a:rPr lang="en-US" sz="1700" dirty="0">
                          <a:latin typeface="Roboto" panose="02000000000000000000" pitchFamily="2" charset="0"/>
                          <a:ea typeface="Roboto" panose="02000000000000000000" pitchFamily="2" charset="0"/>
                        </a:rPr>
                        <a:t>11%</a:t>
                      </a:r>
                    </a:p>
                  </a:txBody>
                  <a:tcPr/>
                </a:tc>
                <a:tc>
                  <a:txBody>
                    <a:bodyPr/>
                    <a:lstStyle/>
                    <a:p>
                      <a:pPr algn="ctr"/>
                      <a:r>
                        <a:rPr lang="en-US" sz="1700" dirty="0">
                          <a:latin typeface="Roboto" panose="02000000000000000000" pitchFamily="2" charset="0"/>
                          <a:ea typeface="Roboto" panose="02000000000000000000" pitchFamily="2" charset="0"/>
                        </a:rPr>
                        <a:t>9%</a:t>
                      </a:r>
                    </a:p>
                  </a:txBody>
                  <a:tcPr/>
                </a:tc>
                <a:extLst>
                  <a:ext uri="{0D108BD9-81ED-4DB2-BD59-A6C34878D82A}">
                    <a16:rowId xmlns:a16="http://schemas.microsoft.com/office/drawing/2014/main" val="3248785884"/>
                  </a:ext>
                </a:extLst>
              </a:tr>
              <a:tr h="360459">
                <a:tc>
                  <a:txBody>
                    <a:bodyPr/>
                    <a:lstStyle/>
                    <a:p>
                      <a:pPr marL="182880"/>
                      <a:r>
                        <a:rPr lang="en-US" sz="1700" b="1" dirty="0">
                          <a:latin typeface="Roboto" panose="02000000000000000000" pitchFamily="2" charset="0"/>
                          <a:ea typeface="Roboto" panose="02000000000000000000" pitchFamily="2" charset="0"/>
                        </a:rPr>
                        <a:t>Donor/Philanthropic Advisor</a:t>
                      </a:r>
                    </a:p>
                  </a:txBody>
                  <a:tcPr/>
                </a:tc>
                <a:tc>
                  <a:txBody>
                    <a:bodyPr/>
                    <a:lstStyle/>
                    <a:p>
                      <a:pPr algn="ctr"/>
                      <a:r>
                        <a:rPr lang="en-US" sz="1700" dirty="0">
                          <a:latin typeface="Roboto" panose="02000000000000000000" pitchFamily="2" charset="0"/>
                          <a:ea typeface="Roboto" panose="02000000000000000000" pitchFamily="2" charset="0"/>
                        </a:rPr>
                        <a:t>8%</a:t>
                      </a:r>
                    </a:p>
                  </a:txBody>
                  <a:tcPr/>
                </a:tc>
                <a:tc>
                  <a:txBody>
                    <a:bodyPr/>
                    <a:lstStyle/>
                    <a:p>
                      <a:pPr algn="ctr"/>
                      <a:r>
                        <a:rPr lang="en-US" sz="1700" dirty="0">
                          <a:latin typeface="Roboto" panose="02000000000000000000" pitchFamily="2" charset="0"/>
                          <a:ea typeface="Roboto" panose="02000000000000000000" pitchFamily="2" charset="0"/>
                        </a:rPr>
                        <a:t>4%</a:t>
                      </a:r>
                    </a:p>
                  </a:txBody>
                  <a:tcPr/>
                </a:tc>
                <a:tc>
                  <a:txBody>
                    <a:bodyPr/>
                    <a:lstStyle/>
                    <a:p>
                      <a:pPr algn="ctr"/>
                      <a:r>
                        <a:rPr lang="en-US" sz="1700" dirty="0">
                          <a:latin typeface="Roboto" panose="02000000000000000000" pitchFamily="2" charset="0"/>
                          <a:ea typeface="Roboto" panose="02000000000000000000" pitchFamily="2" charset="0"/>
                        </a:rPr>
                        <a:t>7%</a:t>
                      </a:r>
                    </a:p>
                  </a:txBody>
                  <a:tcPr/>
                </a:tc>
                <a:extLst>
                  <a:ext uri="{0D108BD9-81ED-4DB2-BD59-A6C34878D82A}">
                    <a16:rowId xmlns:a16="http://schemas.microsoft.com/office/drawing/2014/main" val="1089521758"/>
                  </a:ext>
                </a:extLst>
              </a:tr>
              <a:tr h="384881">
                <a:tc>
                  <a:txBody>
                    <a:bodyPr/>
                    <a:lstStyle/>
                    <a:p>
                      <a:pPr marL="182880" marR="0" lvl="0" indent="0" algn="l" defTabSz="914400" rtl="0" eaLnBrk="1" fontAlgn="auto" latinLnBrk="0" hangingPunct="1">
                        <a:lnSpc>
                          <a:spcPct val="100000"/>
                        </a:lnSpc>
                        <a:spcBef>
                          <a:spcPts val="0"/>
                        </a:spcBef>
                        <a:spcAft>
                          <a:spcPts val="0"/>
                        </a:spcAft>
                        <a:buClrTx/>
                        <a:buSzTx/>
                        <a:buFontTx/>
                        <a:buNone/>
                        <a:tabLst/>
                        <a:defRPr/>
                      </a:pPr>
                      <a:r>
                        <a:rPr lang="en-US" sz="1700" b="1" dirty="0">
                          <a:latin typeface="Roboto" panose="02000000000000000000" pitchFamily="2" charset="0"/>
                          <a:ea typeface="Roboto" panose="02000000000000000000" pitchFamily="2" charset="0"/>
                        </a:rPr>
                        <a:t>Other</a:t>
                      </a:r>
                    </a:p>
                  </a:txBody>
                  <a:tcPr/>
                </a:tc>
                <a:tc>
                  <a:txBody>
                    <a:bodyPr/>
                    <a:lstStyle/>
                    <a:p>
                      <a:pPr algn="ctr"/>
                      <a:r>
                        <a:rPr lang="en-US" sz="1700" dirty="0">
                          <a:latin typeface="Roboto" panose="02000000000000000000" pitchFamily="2" charset="0"/>
                          <a:ea typeface="Roboto" panose="02000000000000000000" pitchFamily="2" charset="0"/>
                        </a:rPr>
                        <a:t>-</a:t>
                      </a:r>
                    </a:p>
                  </a:txBody>
                  <a:tcPr/>
                </a:tc>
                <a:tc>
                  <a:txBody>
                    <a:bodyPr/>
                    <a:lstStyle/>
                    <a:p>
                      <a:pPr algn="ctr"/>
                      <a:r>
                        <a:rPr lang="en-US" sz="1700" dirty="0">
                          <a:latin typeface="Roboto" panose="02000000000000000000" pitchFamily="2" charset="0"/>
                          <a:ea typeface="Roboto" panose="02000000000000000000" pitchFamily="2" charset="0"/>
                        </a:rPr>
                        <a:t>15%</a:t>
                      </a:r>
                    </a:p>
                  </a:txBody>
                  <a:tcPr/>
                </a:tc>
                <a:tc>
                  <a:txBody>
                    <a:bodyPr/>
                    <a:lstStyle/>
                    <a:p>
                      <a:pPr algn="ctr"/>
                      <a:r>
                        <a:rPr lang="en-US" sz="1700" dirty="0">
                          <a:latin typeface="Roboto" panose="02000000000000000000" pitchFamily="2" charset="0"/>
                          <a:ea typeface="Roboto" panose="02000000000000000000" pitchFamily="2" charset="0"/>
                        </a:rPr>
                        <a:t>9%</a:t>
                      </a:r>
                    </a:p>
                  </a:txBody>
                  <a:tcPr/>
                </a:tc>
                <a:extLst>
                  <a:ext uri="{0D108BD9-81ED-4DB2-BD59-A6C34878D82A}">
                    <a16:rowId xmlns:a16="http://schemas.microsoft.com/office/drawing/2014/main" val="122265547"/>
                  </a:ext>
                </a:extLst>
              </a:tr>
              <a:tr h="384881">
                <a:tc>
                  <a:txBody>
                    <a:bodyPr/>
                    <a:lstStyle/>
                    <a:p>
                      <a:pPr marL="182880" marR="0" lvl="0" indent="0" algn="l" defTabSz="914400" rtl="0" eaLnBrk="1" fontAlgn="auto" latinLnBrk="0" hangingPunct="1">
                        <a:lnSpc>
                          <a:spcPct val="100000"/>
                        </a:lnSpc>
                        <a:spcBef>
                          <a:spcPts val="0"/>
                        </a:spcBef>
                        <a:spcAft>
                          <a:spcPts val="0"/>
                        </a:spcAft>
                        <a:buClrTx/>
                        <a:buSzTx/>
                        <a:buFontTx/>
                        <a:buNone/>
                        <a:tabLst/>
                        <a:defRPr/>
                      </a:pPr>
                      <a:r>
                        <a:rPr lang="en-US" sz="1700" b="1" dirty="0">
                          <a:latin typeface="Roboto" panose="02000000000000000000" pitchFamily="2" charset="0"/>
                          <a:ea typeface="Roboto" panose="02000000000000000000" pitchFamily="2" charset="0"/>
                        </a:rPr>
                        <a:t>Skipped</a:t>
                      </a:r>
                    </a:p>
                  </a:txBody>
                  <a:tcPr/>
                </a:tc>
                <a:tc>
                  <a:txBody>
                    <a:bodyPr/>
                    <a:lstStyle/>
                    <a:p>
                      <a:pPr algn="ctr"/>
                      <a:r>
                        <a:rPr lang="en-US" sz="1700" dirty="0">
                          <a:latin typeface="Roboto" panose="02000000000000000000" pitchFamily="2" charset="0"/>
                          <a:ea typeface="Roboto" panose="02000000000000000000" pitchFamily="2" charset="0"/>
                        </a:rPr>
                        <a:t>10%</a:t>
                      </a:r>
                    </a:p>
                  </a:txBody>
                  <a:tcPr/>
                </a:tc>
                <a:tc>
                  <a:txBody>
                    <a:bodyPr/>
                    <a:lstStyle/>
                    <a:p>
                      <a:pPr algn="ctr"/>
                      <a:r>
                        <a:rPr lang="en-US" sz="1700" dirty="0">
                          <a:latin typeface="Roboto" panose="02000000000000000000" pitchFamily="2" charset="0"/>
                          <a:ea typeface="Roboto" panose="02000000000000000000" pitchFamily="2" charset="0"/>
                        </a:rPr>
                        <a:t>13%</a:t>
                      </a:r>
                    </a:p>
                  </a:txBody>
                  <a:tcPr/>
                </a:tc>
                <a:tc>
                  <a:txBody>
                    <a:bodyPr/>
                    <a:lstStyle/>
                    <a:p>
                      <a:pPr algn="ctr"/>
                      <a:r>
                        <a:rPr lang="en-US" sz="1700" dirty="0">
                          <a:latin typeface="Roboto" panose="02000000000000000000" pitchFamily="2" charset="0"/>
                          <a:ea typeface="Roboto" panose="02000000000000000000" pitchFamily="2" charset="0"/>
                        </a:rPr>
                        <a:t>23%</a:t>
                      </a:r>
                    </a:p>
                  </a:txBody>
                  <a:tcPr/>
                </a:tc>
                <a:extLst>
                  <a:ext uri="{0D108BD9-81ED-4DB2-BD59-A6C34878D82A}">
                    <a16:rowId xmlns:a16="http://schemas.microsoft.com/office/drawing/2014/main" val="912518528"/>
                  </a:ext>
                </a:extLst>
              </a:tr>
              <a:tr h="349263">
                <a:tc gridSpan="3">
                  <a:txBody>
                    <a:bodyPr/>
                    <a:lstStyle/>
                    <a:p>
                      <a:pPr marL="182880" marR="0" lvl="0" indent="0" algn="l" defTabSz="914400" rtl="0" eaLnBrk="1" fontAlgn="auto" latinLnBrk="0" hangingPunct="1">
                        <a:lnSpc>
                          <a:spcPct val="100000"/>
                        </a:lnSpc>
                        <a:spcBef>
                          <a:spcPts val="0"/>
                        </a:spcBef>
                        <a:spcAft>
                          <a:spcPts val="0"/>
                        </a:spcAft>
                        <a:buClrTx/>
                        <a:buSzTx/>
                        <a:buFontTx/>
                        <a:buNone/>
                        <a:tabLst/>
                        <a:defRPr/>
                      </a:pPr>
                      <a:r>
                        <a:rPr lang="en-US" sz="1200" b="1" i="0" dirty="0">
                          <a:latin typeface="Roboto" panose="02000000000000000000" pitchFamily="2" charset="0"/>
                          <a:ea typeface="Roboto" panose="02000000000000000000" pitchFamily="2" charset="0"/>
                        </a:rPr>
                        <a:t>Note: </a:t>
                      </a:r>
                      <a:r>
                        <a:rPr lang="en-US" sz="1200" i="0" dirty="0">
                          <a:latin typeface="Roboto" panose="02000000000000000000" pitchFamily="2" charset="0"/>
                          <a:ea typeface="Roboto" panose="02000000000000000000" pitchFamily="2" charset="0"/>
                        </a:rPr>
                        <a:t>The “other” option was introduced in the 2025 wave.</a:t>
                      </a:r>
                    </a:p>
                  </a:txBody>
                  <a:tcPr>
                    <a:noFill/>
                  </a:tcPr>
                </a:tc>
                <a:tc hMerge="1">
                  <a:txBody>
                    <a:bodyPr/>
                    <a:lstStyle/>
                    <a:p>
                      <a:pPr algn="ctr"/>
                      <a:endParaRPr lang="en-US" sz="1700" dirty="0">
                        <a:latin typeface="Roboto" panose="02000000000000000000" pitchFamily="2" charset="0"/>
                        <a:ea typeface="Roboto" panose="02000000000000000000" pitchFamily="2" charset="0"/>
                      </a:endParaRPr>
                    </a:p>
                  </a:txBody>
                  <a:tcPr/>
                </a:tc>
                <a:tc hMerge="1">
                  <a:txBody>
                    <a:bodyPr/>
                    <a:lstStyle/>
                    <a:p>
                      <a:pPr algn="ctr"/>
                      <a:endParaRPr lang="en-US" sz="1700" dirty="0">
                        <a:latin typeface="Roboto" panose="02000000000000000000" pitchFamily="2" charset="0"/>
                        <a:ea typeface="Roboto" panose="02000000000000000000" pitchFamily="2" charset="0"/>
                      </a:endParaRPr>
                    </a:p>
                  </a:txBody>
                  <a:tcPr/>
                </a:tc>
                <a:tc>
                  <a:txBody>
                    <a:bodyPr/>
                    <a:lstStyle/>
                    <a:p>
                      <a:pPr marL="18288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latin typeface="Roboto" panose="02000000000000000000" pitchFamily="2" charset="0"/>
                        <a:ea typeface="Roboto" panose="02000000000000000000" pitchFamily="2" charset="0"/>
                      </a:endParaRPr>
                    </a:p>
                  </a:txBody>
                  <a:tcPr>
                    <a:noFill/>
                  </a:tcPr>
                </a:tc>
                <a:extLst>
                  <a:ext uri="{0D108BD9-81ED-4DB2-BD59-A6C34878D82A}">
                    <a16:rowId xmlns:a16="http://schemas.microsoft.com/office/drawing/2014/main" val="1986115771"/>
                  </a:ext>
                </a:extLst>
              </a:tr>
            </a:tbl>
          </a:graphicData>
        </a:graphic>
      </p:graphicFrame>
      <p:graphicFrame>
        <p:nvGraphicFramePr>
          <p:cNvPr id="9" name="Table 8">
            <a:extLst>
              <a:ext uri="{FF2B5EF4-FFF2-40B4-BE49-F238E27FC236}">
                <a16:creationId xmlns:a16="http://schemas.microsoft.com/office/drawing/2014/main" id="{C499EA9D-898E-07D5-8D60-A0954B2563A4}"/>
              </a:ext>
            </a:extLst>
          </p:cNvPr>
          <p:cNvGraphicFramePr>
            <a:graphicFrameLocks noGrp="1"/>
          </p:cNvGraphicFramePr>
          <p:nvPr>
            <p:extLst>
              <p:ext uri="{D42A27DB-BD31-4B8C-83A1-F6EECF244321}">
                <p14:modId xmlns:p14="http://schemas.microsoft.com/office/powerpoint/2010/main" val="1209197706"/>
              </p:ext>
            </p:extLst>
          </p:nvPr>
        </p:nvGraphicFramePr>
        <p:xfrm>
          <a:off x="6325802" y="1251835"/>
          <a:ext cx="5159465" cy="5217811"/>
        </p:xfrm>
        <a:graphic>
          <a:graphicData uri="http://schemas.openxmlformats.org/drawingml/2006/table">
            <a:tbl>
              <a:tblPr firstRow="1" bandRow="1">
                <a:tableStyleId>{5C22544A-7EE6-4342-B048-85BDC9FD1C3A}</a:tableStyleId>
              </a:tblPr>
              <a:tblGrid>
                <a:gridCol w="2760935">
                  <a:extLst>
                    <a:ext uri="{9D8B030D-6E8A-4147-A177-3AD203B41FA5}">
                      <a16:colId xmlns:a16="http://schemas.microsoft.com/office/drawing/2014/main" val="1747231112"/>
                    </a:ext>
                  </a:extLst>
                </a:gridCol>
                <a:gridCol w="800841">
                  <a:extLst>
                    <a:ext uri="{9D8B030D-6E8A-4147-A177-3AD203B41FA5}">
                      <a16:colId xmlns:a16="http://schemas.microsoft.com/office/drawing/2014/main" val="1073264810"/>
                    </a:ext>
                  </a:extLst>
                </a:gridCol>
                <a:gridCol w="864158">
                  <a:extLst>
                    <a:ext uri="{9D8B030D-6E8A-4147-A177-3AD203B41FA5}">
                      <a16:colId xmlns:a16="http://schemas.microsoft.com/office/drawing/2014/main" val="1314929914"/>
                    </a:ext>
                  </a:extLst>
                </a:gridCol>
                <a:gridCol w="733531">
                  <a:extLst>
                    <a:ext uri="{9D8B030D-6E8A-4147-A177-3AD203B41FA5}">
                      <a16:colId xmlns:a16="http://schemas.microsoft.com/office/drawing/2014/main" val="2535396191"/>
                    </a:ext>
                  </a:extLst>
                </a:gridCol>
              </a:tblGrid>
              <a:tr h="653636">
                <a:tc gridSpan="4">
                  <a:txBody>
                    <a:bodyPr/>
                    <a:lstStyle/>
                    <a:p>
                      <a:pPr algn="ctr"/>
                      <a:r>
                        <a:rPr lang="en-US" sz="1700" dirty="0">
                          <a:latin typeface="Roboto" panose="02000000000000000000" pitchFamily="2" charset="0"/>
                          <a:ea typeface="Roboto" panose="02000000000000000000" pitchFamily="2" charset="0"/>
                        </a:rPr>
                        <a:t>Please select the response that most closely corresponds to your role in your organization.</a:t>
                      </a:r>
                    </a:p>
                  </a:txBody>
                  <a:tcPr/>
                </a:tc>
                <a:tc hMerge="1">
                  <a:txBody>
                    <a:bodyPr/>
                    <a:lstStyle/>
                    <a:p>
                      <a:endParaRPr lang="en-US" dirty="0"/>
                    </a:p>
                  </a:txBody>
                  <a:tcPr/>
                </a:tc>
                <a:tc hMerge="1">
                  <a:txBody>
                    <a:bodyPr/>
                    <a:lstStyle/>
                    <a:p>
                      <a:pPr algn="ctr"/>
                      <a:endParaRPr lang="en-US" sz="1700" dirty="0">
                        <a:latin typeface="Roboto" panose="02000000000000000000" pitchFamily="2" charset="0"/>
                        <a:ea typeface="Roboto" panose="02000000000000000000" pitchFamily="2" charset="0"/>
                      </a:endParaRPr>
                    </a:p>
                  </a:txBody>
                  <a:tcPr/>
                </a:tc>
                <a:tc hMerge="1">
                  <a:txBody>
                    <a:bodyPr/>
                    <a:lstStyle/>
                    <a:p>
                      <a:pPr algn="ctr"/>
                      <a:endParaRPr lang="en-US" sz="1700" dirty="0">
                        <a:latin typeface="Roboto" panose="02000000000000000000" pitchFamily="2" charset="0"/>
                        <a:ea typeface="Roboto" panose="02000000000000000000" pitchFamily="2" charset="0"/>
                      </a:endParaRPr>
                    </a:p>
                  </a:txBody>
                  <a:tcPr/>
                </a:tc>
                <a:extLst>
                  <a:ext uri="{0D108BD9-81ED-4DB2-BD59-A6C34878D82A}">
                    <a16:rowId xmlns:a16="http://schemas.microsoft.com/office/drawing/2014/main" val="1085650513"/>
                  </a:ext>
                </a:extLst>
              </a:tr>
              <a:tr h="357809">
                <a:tc>
                  <a:txBody>
                    <a:bodyPr/>
                    <a:lstStyle/>
                    <a:p>
                      <a:endParaRPr lang="en-US" sz="1700" dirty="0">
                        <a:latin typeface="Roboto" panose="02000000000000000000" pitchFamily="2" charset="0"/>
                        <a:ea typeface="Roboto" panose="02000000000000000000" pitchFamily="2" charset="0"/>
                      </a:endParaRPr>
                    </a:p>
                  </a:txBody>
                  <a:tcPr/>
                </a:tc>
                <a:tc>
                  <a:txBody>
                    <a:bodyPr/>
                    <a:lstStyle/>
                    <a:p>
                      <a:pPr algn="ctr"/>
                      <a:r>
                        <a:rPr lang="en-US" sz="1700" b="1" dirty="0">
                          <a:latin typeface="Roboto" panose="02000000000000000000" pitchFamily="2" charset="0"/>
                          <a:ea typeface="Roboto" panose="02000000000000000000" pitchFamily="2" charset="0"/>
                        </a:rPr>
                        <a:t>Fall 2024</a:t>
                      </a:r>
                    </a:p>
                  </a:txBody>
                  <a:tcPr/>
                </a:tc>
                <a:tc>
                  <a:txBody>
                    <a:bodyPr/>
                    <a:lstStyle/>
                    <a:p>
                      <a:pPr algn="ctr"/>
                      <a:r>
                        <a:rPr lang="en-US" sz="1700" b="1" dirty="0">
                          <a:latin typeface="Roboto" panose="02000000000000000000" pitchFamily="2" charset="0"/>
                          <a:ea typeface="Roboto" panose="02000000000000000000" pitchFamily="2" charset="0"/>
                        </a:rPr>
                        <a:t>Winter 2025</a:t>
                      </a:r>
                    </a:p>
                  </a:txBody>
                  <a:tcPr/>
                </a:tc>
                <a:tc>
                  <a:txBody>
                    <a:bodyPr/>
                    <a:lstStyle/>
                    <a:p>
                      <a:pPr algn="ctr"/>
                      <a:r>
                        <a:rPr lang="en-US" sz="1700" b="1" dirty="0">
                          <a:latin typeface="Roboto" panose="02000000000000000000" pitchFamily="2" charset="0"/>
                          <a:ea typeface="Roboto" panose="02000000000000000000" pitchFamily="2" charset="0"/>
                        </a:rPr>
                        <a:t>Fall 2025</a:t>
                      </a:r>
                    </a:p>
                  </a:txBody>
                  <a:tcPr/>
                </a:tc>
                <a:extLst>
                  <a:ext uri="{0D108BD9-81ED-4DB2-BD59-A6C34878D82A}">
                    <a16:rowId xmlns:a16="http://schemas.microsoft.com/office/drawing/2014/main" val="1542680634"/>
                  </a:ext>
                </a:extLst>
              </a:tr>
              <a:tr h="374972">
                <a:tc>
                  <a:txBody>
                    <a:bodyPr/>
                    <a:lstStyle/>
                    <a:p>
                      <a:pPr marL="182880"/>
                      <a:r>
                        <a:rPr lang="en-US" sz="1700" b="1" dirty="0">
                          <a:latin typeface="Roboto" panose="02000000000000000000" pitchFamily="2" charset="0"/>
                          <a:ea typeface="Roboto" panose="02000000000000000000" pitchFamily="2" charset="0"/>
                        </a:rPr>
                        <a:t>Board Member or Trustee</a:t>
                      </a:r>
                    </a:p>
                  </a:txBody>
                  <a:tcPr/>
                </a:tc>
                <a:tc>
                  <a:txBody>
                    <a:bodyPr/>
                    <a:lstStyle/>
                    <a:p>
                      <a:pPr algn="ctr"/>
                      <a:r>
                        <a:rPr lang="en-US" sz="1700" dirty="0">
                          <a:latin typeface="Roboto" panose="02000000000000000000" pitchFamily="2" charset="0"/>
                          <a:ea typeface="Roboto" panose="02000000000000000000" pitchFamily="2" charset="0"/>
                        </a:rPr>
                        <a:t>1%</a:t>
                      </a:r>
                    </a:p>
                  </a:txBody>
                  <a:tcPr/>
                </a:tc>
                <a:tc>
                  <a:txBody>
                    <a:bodyPr/>
                    <a:lstStyle/>
                    <a:p>
                      <a:pPr algn="ctr"/>
                      <a:r>
                        <a:rPr lang="en-US" sz="1700" dirty="0">
                          <a:latin typeface="Roboto" panose="02000000000000000000" pitchFamily="2" charset="0"/>
                          <a:ea typeface="Roboto" panose="02000000000000000000" pitchFamily="2" charset="0"/>
                        </a:rPr>
                        <a:t>3%</a:t>
                      </a:r>
                    </a:p>
                  </a:txBody>
                  <a:tcPr/>
                </a:tc>
                <a:tc>
                  <a:txBody>
                    <a:bodyPr/>
                    <a:lstStyle/>
                    <a:p>
                      <a:pPr algn="ctr"/>
                      <a:r>
                        <a:rPr lang="en-US" sz="1700" dirty="0">
                          <a:latin typeface="Roboto" panose="02000000000000000000" pitchFamily="2" charset="0"/>
                          <a:ea typeface="Roboto" panose="02000000000000000000" pitchFamily="2" charset="0"/>
                        </a:rPr>
                        <a:t>2%</a:t>
                      </a:r>
                    </a:p>
                  </a:txBody>
                  <a:tcPr/>
                </a:tc>
                <a:extLst>
                  <a:ext uri="{0D108BD9-81ED-4DB2-BD59-A6C34878D82A}">
                    <a16:rowId xmlns:a16="http://schemas.microsoft.com/office/drawing/2014/main" val="3202387054"/>
                  </a:ext>
                </a:extLst>
              </a:tr>
              <a:tr h="433410">
                <a:tc>
                  <a:txBody>
                    <a:bodyPr/>
                    <a:lstStyle/>
                    <a:p>
                      <a:pPr marL="182880"/>
                      <a:r>
                        <a:rPr lang="en-US" sz="1700" b="1" dirty="0">
                          <a:latin typeface="Roboto" panose="02000000000000000000" pitchFamily="2" charset="0"/>
                          <a:ea typeface="Roboto" panose="02000000000000000000" pitchFamily="2" charset="0"/>
                        </a:rPr>
                        <a:t>CEO or President</a:t>
                      </a:r>
                    </a:p>
                  </a:txBody>
                  <a:tcPr/>
                </a:tc>
                <a:tc>
                  <a:txBody>
                    <a:bodyPr/>
                    <a:lstStyle/>
                    <a:p>
                      <a:pPr algn="ctr"/>
                      <a:r>
                        <a:rPr lang="en-US" sz="1700" dirty="0">
                          <a:latin typeface="Roboto" panose="02000000000000000000" pitchFamily="2" charset="0"/>
                          <a:ea typeface="Roboto" panose="02000000000000000000" pitchFamily="2" charset="0"/>
                        </a:rPr>
                        <a:t>38%</a:t>
                      </a:r>
                    </a:p>
                  </a:txBody>
                  <a:tcPr/>
                </a:tc>
                <a:tc>
                  <a:txBody>
                    <a:bodyPr/>
                    <a:lstStyle/>
                    <a:p>
                      <a:pPr algn="ctr"/>
                      <a:r>
                        <a:rPr lang="en-US" sz="1700" dirty="0">
                          <a:latin typeface="Roboto" panose="02000000000000000000" pitchFamily="2" charset="0"/>
                          <a:ea typeface="Roboto" panose="02000000000000000000" pitchFamily="2" charset="0"/>
                        </a:rPr>
                        <a:t>39%</a:t>
                      </a:r>
                    </a:p>
                  </a:txBody>
                  <a:tcPr/>
                </a:tc>
                <a:tc>
                  <a:txBody>
                    <a:bodyPr/>
                    <a:lstStyle/>
                    <a:p>
                      <a:pPr algn="ctr"/>
                      <a:r>
                        <a:rPr lang="en-US" sz="1700" dirty="0">
                          <a:latin typeface="Roboto" panose="02000000000000000000" pitchFamily="2" charset="0"/>
                          <a:ea typeface="Roboto" panose="02000000000000000000" pitchFamily="2" charset="0"/>
                        </a:rPr>
                        <a:t>31%</a:t>
                      </a:r>
                    </a:p>
                  </a:txBody>
                  <a:tcPr/>
                </a:tc>
                <a:extLst>
                  <a:ext uri="{0D108BD9-81ED-4DB2-BD59-A6C34878D82A}">
                    <a16:rowId xmlns:a16="http://schemas.microsoft.com/office/drawing/2014/main" val="928990160"/>
                  </a:ext>
                </a:extLst>
              </a:tr>
              <a:tr h="344557">
                <a:tc>
                  <a:txBody>
                    <a:bodyPr/>
                    <a:lstStyle/>
                    <a:p>
                      <a:pPr marL="182880"/>
                      <a:r>
                        <a:rPr lang="en-US" sz="1700" b="1" dirty="0">
                          <a:latin typeface="Roboto" panose="02000000000000000000" pitchFamily="2" charset="0"/>
                          <a:ea typeface="Roboto" panose="02000000000000000000" pitchFamily="2" charset="0"/>
                        </a:rPr>
                        <a:t>Individual donor</a:t>
                      </a:r>
                    </a:p>
                  </a:txBody>
                  <a:tcPr/>
                </a:tc>
                <a:tc>
                  <a:txBody>
                    <a:bodyPr/>
                    <a:lstStyle/>
                    <a:p>
                      <a:pPr algn="ctr"/>
                      <a:r>
                        <a:rPr lang="en-US" sz="1700" dirty="0">
                          <a:latin typeface="Roboto" panose="02000000000000000000" pitchFamily="2" charset="0"/>
                          <a:ea typeface="Roboto" panose="02000000000000000000" pitchFamily="2" charset="0"/>
                        </a:rPr>
                        <a:t>0%</a:t>
                      </a:r>
                    </a:p>
                  </a:txBody>
                  <a:tcPr/>
                </a:tc>
                <a:tc>
                  <a:txBody>
                    <a:bodyPr/>
                    <a:lstStyle/>
                    <a:p>
                      <a:pPr algn="ctr"/>
                      <a:r>
                        <a:rPr lang="en-US" sz="1700" dirty="0">
                          <a:latin typeface="Roboto" panose="02000000000000000000" pitchFamily="2" charset="0"/>
                          <a:ea typeface="Roboto" panose="02000000000000000000" pitchFamily="2" charset="0"/>
                        </a:rPr>
                        <a:t>0%</a:t>
                      </a:r>
                    </a:p>
                  </a:txBody>
                  <a:tcPr/>
                </a:tc>
                <a:tc>
                  <a:txBody>
                    <a:bodyPr/>
                    <a:lstStyle/>
                    <a:p>
                      <a:pPr algn="ctr"/>
                      <a:r>
                        <a:rPr lang="en-US" sz="1700" dirty="0">
                          <a:latin typeface="Roboto" panose="02000000000000000000" pitchFamily="2" charset="0"/>
                          <a:ea typeface="Roboto" panose="02000000000000000000" pitchFamily="2" charset="0"/>
                        </a:rPr>
                        <a:t>2%</a:t>
                      </a:r>
                    </a:p>
                  </a:txBody>
                  <a:tcPr/>
                </a:tc>
                <a:extLst>
                  <a:ext uri="{0D108BD9-81ED-4DB2-BD59-A6C34878D82A}">
                    <a16:rowId xmlns:a16="http://schemas.microsoft.com/office/drawing/2014/main" val="2131814056"/>
                  </a:ext>
                </a:extLst>
              </a:tr>
              <a:tr h="344557">
                <a:tc>
                  <a:txBody>
                    <a:bodyPr/>
                    <a:lstStyle/>
                    <a:p>
                      <a:pPr marL="182880"/>
                      <a:r>
                        <a:rPr lang="en-US" sz="1700" b="1" dirty="0">
                          <a:latin typeface="Roboto" panose="02000000000000000000" pitchFamily="2" charset="0"/>
                          <a:ea typeface="Roboto" panose="02000000000000000000" pitchFamily="2" charset="0"/>
                        </a:rPr>
                        <a:t>Director</a:t>
                      </a:r>
                    </a:p>
                  </a:txBody>
                  <a:tcPr/>
                </a:tc>
                <a:tc>
                  <a:txBody>
                    <a:bodyPr/>
                    <a:lstStyle/>
                    <a:p>
                      <a:pPr algn="ctr"/>
                      <a:r>
                        <a:rPr lang="en-US" sz="1700" dirty="0">
                          <a:latin typeface="Roboto" panose="02000000000000000000" pitchFamily="2" charset="0"/>
                          <a:ea typeface="Roboto" panose="02000000000000000000" pitchFamily="2" charset="0"/>
                        </a:rPr>
                        <a:t>27%</a:t>
                      </a:r>
                    </a:p>
                  </a:txBody>
                  <a:tcPr/>
                </a:tc>
                <a:tc>
                  <a:txBody>
                    <a:bodyPr/>
                    <a:lstStyle/>
                    <a:p>
                      <a:pPr algn="ctr"/>
                      <a:r>
                        <a:rPr lang="en-US" sz="1700" dirty="0">
                          <a:latin typeface="Roboto" panose="02000000000000000000" pitchFamily="2" charset="0"/>
                          <a:ea typeface="Roboto" panose="02000000000000000000" pitchFamily="2" charset="0"/>
                        </a:rPr>
                        <a:t>28%</a:t>
                      </a:r>
                    </a:p>
                  </a:txBody>
                  <a:tcPr/>
                </a:tc>
                <a:tc>
                  <a:txBody>
                    <a:bodyPr/>
                    <a:lstStyle/>
                    <a:p>
                      <a:pPr algn="ctr"/>
                      <a:r>
                        <a:rPr lang="en-US" sz="1700" dirty="0">
                          <a:latin typeface="Roboto" panose="02000000000000000000" pitchFamily="2" charset="0"/>
                          <a:ea typeface="Roboto" panose="02000000000000000000" pitchFamily="2" charset="0"/>
                        </a:rPr>
                        <a:t>26%</a:t>
                      </a:r>
                    </a:p>
                  </a:txBody>
                  <a:tcPr/>
                </a:tc>
                <a:extLst>
                  <a:ext uri="{0D108BD9-81ED-4DB2-BD59-A6C34878D82A}">
                    <a16:rowId xmlns:a16="http://schemas.microsoft.com/office/drawing/2014/main" val="3341070958"/>
                  </a:ext>
                </a:extLst>
              </a:tr>
              <a:tr h="207397">
                <a:tc>
                  <a:txBody>
                    <a:bodyPr/>
                    <a:lstStyle/>
                    <a:p>
                      <a:pPr marL="182880"/>
                      <a:r>
                        <a:rPr lang="en-US" sz="1700" b="1" dirty="0">
                          <a:latin typeface="Roboto" panose="02000000000000000000" pitchFamily="2" charset="0"/>
                          <a:ea typeface="Roboto" panose="02000000000000000000" pitchFamily="2" charset="0"/>
                        </a:rPr>
                        <a:t>Program Officer</a:t>
                      </a:r>
                    </a:p>
                  </a:txBody>
                  <a:tcPr/>
                </a:tc>
                <a:tc>
                  <a:txBody>
                    <a:bodyPr/>
                    <a:lstStyle/>
                    <a:p>
                      <a:pPr algn="ctr"/>
                      <a:r>
                        <a:rPr lang="en-US" sz="1700" dirty="0">
                          <a:latin typeface="Roboto" panose="02000000000000000000" pitchFamily="2" charset="0"/>
                          <a:ea typeface="Roboto" panose="02000000000000000000" pitchFamily="2" charset="0"/>
                        </a:rPr>
                        <a:t>13%</a:t>
                      </a:r>
                    </a:p>
                  </a:txBody>
                  <a:tcPr/>
                </a:tc>
                <a:tc>
                  <a:txBody>
                    <a:bodyPr/>
                    <a:lstStyle/>
                    <a:p>
                      <a:pPr algn="ctr"/>
                      <a:r>
                        <a:rPr lang="en-US" sz="1700" dirty="0">
                          <a:latin typeface="Roboto" panose="02000000000000000000" pitchFamily="2" charset="0"/>
                          <a:ea typeface="Roboto" panose="02000000000000000000" pitchFamily="2" charset="0"/>
                        </a:rPr>
                        <a:t>8%</a:t>
                      </a:r>
                    </a:p>
                  </a:txBody>
                  <a:tcPr/>
                </a:tc>
                <a:tc>
                  <a:txBody>
                    <a:bodyPr/>
                    <a:lstStyle/>
                    <a:p>
                      <a:pPr algn="ctr"/>
                      <a:r>
                        <a:rPr lang="en-US" sz="1700" dirty="0">
                          <a:latin typeface="Roboto" panose="02000000000000000000" pitchFamily="2" charset="0"/>
                          <a:ea typeface="Roboto" panose="02000000000000000000" pitchFamily="2" charset="0"/>
                        </a:rPr>
                        <a:t>8%</a:t>
                      </a:r>
                    </a:p>
                  </a:txBody>
                  <a:tcPr/>
                </a:tc>
                <a:extLst>
                  <a:ext uri="{0D108BD9-81ED-4DB2-BD59-A6C34878D82A}">
                    <a16:rowId xmlns:a16="http://schemas.microsoft.com/office/drawing/2014/main" val="3248785884"/>
                  </a:ext>
                </a:extLst>
              </a:tr>
              <a:tr h="155713">
                <a:tc>
                  <a:txBody>
                    <a:bodyPr/>
                    <a:lstStyle/>
                    <a:p>
                      <a:pPr marL="182880"/>
                      <a:r>
                        <a:rPr lang="en-US" sz="1700" b="1" dirty="0">
                          <a:latin typeface="Roboto" panose="02000000000000000000" pitchFamily="2" charset="0"/>
                          <a:ea typeface="Roboto" panose="02000000000000000000" pitchFamily="2" charset="0"/>
                        </a:rPr>
                        <a:t>Associate or Entry-level Role</a:t>
                      </a:r>
                    </a:p>
                  </a:txBody>
                  <a:tcPr/>
                </a:tc>
                <a:tc>
                  <a:txBody>
                    <a:bodyPr/>
                    <a:lstStyle/>
                    <a:p>
                      <a:pPr algn="ctr"/>
                      <a:r>
                        <a:rPr lang="en-US" sz="1700" dirty="0">
                          <a:latin typeface="Roboto" panose="02000000000000000000" pitchFamily="2" charset="0"/>
                          <a:ea typeface="Roboto" panose="02000000000000000000" pitchFamily="2" charset="0"/>
                        </a:rPr>
                        <a:t>-</a:t>
                      </a:r>
                    </a:p>
                  </a:txBody>
                  <a:tcPr/>
                </a:tc>
                <a:tc>
                  <a:txBody>
                    <a:bodyPr/>
                    <a:lstStyle/>
                    <a:p>
                      <a:pPr algn="ctr"/>
                      <a:r>
                        <a:rPr lang="en-US" sz="1700" dirty="0">
                          <a:latin typeface="Roboto" panose="02000000000000000000" pitchFamily="2" charset="0"/>
                          <a:ea typeface="Roboto" panose="02000000000000000000" pitchFamily="2" charset="0"/>
                        </a:rPr>
                        <a:t>1%</a:t>
                      </a:r>
                    </a:p>
                  </a:txBody>
                  <a:tcPr/>
                </a:tc>
                <a:tc>
                  <a:txBody>
                    <a:bodyPr/>
                    <a:lstStyle/>
                    <a:p>
                      <a:pPr algn="ctr"/>
                      <a:r>
                        <a:rPr lang="en-US" sz="1700" dirty="0">
                          <a:latin typeface="Roboto" panose="02000000000000000000" pitchFamily="2" charset="0"/>
                          <a:ea typeface="Roboto" panose="02000000000000000000" pitchFamily="2" charset="0"/>
                        </a:rPr>
                        <a:t>0%</a:t>
                      </a:r>
                    </a:p>
                  </a:txBody>
                  <a:tcPr/>
                </a:tc>
                <a:extLst>
                  <a:ext uri="{0D108BD9-81ED-4DB2-BD59-A6C34878D82A}">
                    <a16:rowId xmlns:a16="http://schemas.microsoft.com/office/drawing/2014/main" val="1089521758"/>
                  </a:ext>
                </a:extLst>
              </a:tr>
              <a:tr h="327245">
                <a:tc>
                  <a:txBody>
                    <a:bodyPr/>
                    <a:lstStyle/>
                    <a:p>
                      <a:pPr marL="182880" marR="0" lvl="0" indent="0" algn="l" defTabSz="914400" rtl="0" eaLnBrk="1" fontAlgn="auto" latinLnBrk="0" hangingPunct="1">
                        <a:lnSpc>
                          <a:spcPct val="100000"/>
                        </a:lnSpc>
                        <a:spcBef>
                          <a:spcPts val="0"/>
                        </a:spcBef>
                        <a:spcAft>
                          <a:spcPts val="0"/>
                        </a:spcAft>
                        <a:buClrTx/>
                        <a:buSzTx/>
                        <a:buFontTx/>
                        <a:buNone/>
                        <a:tabLst/>
                        <a:defRPr/>
                      </a:pPr>
                      <a:r>
                        <a:rPr lang="en-US" sz="1700" b="1" dirty="0">
                          <a:latin typeface="Roboto" panose="02000000000000000000" pitchFamily="2" charset="0"/>
                          <a:ea typeface="Roboto" panose="02000000000000000000" pitchFamily="2" charset="0"/>
                        </a:rPr>
                        <a:t>None apply</a:t>
                      </a:r>
                    </a:p>
                  </a:txBody>
                  <a:tcPr/>
                </a:tc>
                <a:tc>
                  <a:txBody>
                    <a:bodyPr/>
                    <a:lstStyle/>
                    <a:p>
                      <a:pPr algn="ctr"/>
                      <a:r>
                        <a:rPr lang="en-US" sz="1700" dirty="0">
                          <a:latin typeface="Roboto" panose="02000000000000000000" pitchFamily="2" charset="0"/>
                          <a:ea typeface="Roboto" panose="02000000000000000000" pitchFamily="2" charset="0"/>
                        </a:rPr>
                        <a:t>4%</a:t>
                      </a:r>
                    </a:p>
                  </a:txBody>
                  <a:tcPr/>
                </a:tc>
                <a:tc>
                  <a:txBody>
                    <a:bodyPr/>
                    <a:lstStyle/>
                    <a:p>
                      <a:pPr algn="ctr"/>
                      <a:r>
                        <a:rPr lang="en-US" sz="1700" dirty="0">
                          <a:latin typeface="Roboto" panose="02000000000000000000" pitchFamily="2" charset="0"/>
                          <a:ea typeface="Roboto" panose="02000000000000000000" pitchFamily="2" charset="0"/>
                        </a:rPr>
                        <a:t>4%</a:t>
                      </a:r>
                    </a:p>
                  </a:txBody>
                  <a:tcPr/>
                </a:tc>
                <a:tc>
                  <a:txBody>
                    <a:bodyPr/>
                    <a:lstStyle/>
                    <a:p>
                      <a:pPr algn="ctr"/>
                      <a:r>
                        <a:rPr lang="en-US" sz="1700" dirty="0">
                          <a:latin typeface="Roboto" panose="02000000000000000000" pitchFamily="2" charset="0"/>
                          <a:ea typeface="Roboto" panose="02000000000000000000" pitchFamily="2" charset="0"/>
                        </a:rPr>
                        <a:t>4%</a:t>
                      </a:r>
                    </a:p>
                  </a:txBody>
                  <a:tcPr/>
                </a:tc>
                <a:extLst>
                  <a:ext uri="{0D108BD9-81ED-4DB2-BD59-A6C34878D82A}">
                    <a16:rowId xmlns:a16="http://schemas.microsoft.com/office/drawing/2014/main" val="122265547"/>
                  </a:ext>
                </a:extLst>
              </a:tr>
              <a:tr h="371061">
                <a:tc>
                  <a:txBody>
                    <a:bodyPr/>
                    <a:lstStyle/>
                    <a:p>
                      <a:pPr marL="182880" marR="0" lvl="0" indent="0" algn="l" defTabSz="914400" rtl="0" eaLnBrk="1" fontAlgn="auto" latinLnBrk="0" hangingPunct="1">
                        <a:lnSpc>
                          <a:spcPct val="100000"/>
                        </a:lnSpc>
                        <a:spcBef>
                          <a:spcPts val="0"/>
                        </a:spcBef>
                        <a:spcAft>
                          <a:spcPts val="0"/>
                        </a:spcAft>
                        <a:buClrTx/>
                        <a:buSzTx/>
                        <a:buFontTx/>
                        <a:buNone/>
                        <a:tabLst/>
                        <a:defRPr/>
                      </a:pPr>
                      <a:r>
                        <a:rPr lang="en-US" sz="1700" b="1" dirty="0">
                          <a:latin typeface="Roboto" panose="02000000000000000000" pitchFamily="2" charset="0"/>
                          <a:ea typeface="Roboto" panose="02000000000000000000" pitchFamily="2" charset="0"/>
                        </a:rPr>
                        <a:t>Skipped</a:t>
                      </a:r>
                    </a:p>
                  </a:txBody>
                  <a:tcPr/>
                </a:tc>
                <a:tc>
                  <a:txBody>
                    <a:bodyPr/>
                    <a:lstStyle/>
                    <a:p>
                      <a:pPr algn="ctr"/>
                      <a:r>
                        <a:rPr lang="en-US" sz="1700" dirty="0">
                          <a:latin typeface="Roboto" panose="02000000000000000000" pitchFamily="2" charset="0"/>
                          <a:ea typeface="Roboto" panose="02000000000000000000" pitchFamily="2" charset="0"/>
                        </a:rPr>
                        <a:t>17%</a:t>
                      </a:r>
                    </a:p>
                  </a:txBody>
                  <a:tcPr/>
                </a:tc>
                <a:tc>
                  <a:txBody>
                    <a:bodyPr/>
                    <a:lstStyle/>
                    <a:p>
                      <a:pPr algn="ctr"/>
                      <a:r>
                        <a:rPr lang="en-US" sz="1700" dirty="0">
                          <a:latin typeface="Roboto" panose="02000000000000000000" pitchFamily="2" charset="0"/>
                          <a:ea typeface="Roboto" panose="02000000000000000000" pitchFamily="2" charset="0"/>
                        </a:rPr>
                        <a:t>17%</a:t>
                      </a:r>
                    </a:p>
                  </a:txBody>
                  <a:tcPr/>
                </a:tc>
                <a:tc>
                  <a:txBody>
                    <a:bodyPr/>
                    <a:lstStyle/>
                    <a:p>
                      <a:pPr algn="ctr"/>
                      <a:r>
                        <a:rPr lang="en-US" sz="1700" dirty="0">
                          <a:latin typeface="Roboto" panose="02000000000000000000" pitchFamily="2" charset="0"/>
                          <a:ea typeface="Roboto" panose="02000000000000000000" pitchFamily="2" charset="0"/>
                        </a:rPr>
                        <a:t>26%</a:t>
                      </a:r>
                    </a:p>
                  </a:txBody>
                  <a:tcPr/>
                </a:tc>
                <a:extLst>
                  <a:ext uri="{0D108BD9-81ED-4DB2-BD59-A6C34878D82A}">
                    <a16:rowId xmlns:a16="http://schemas.microsoft.com/office/drawing/2014/main" val="912518528"/>
                  </a:ext>
                </a:extLst>
              </a:tr>
              <a:tr h="528824">
                <a:tc gridSpan="3">
                  <a:txBody>
                    <a:bodyPr/>
                    <a:lstStyle/>
                    <a:p>
                      <a:pPr marL="182880" marR="0" lvl="0" indent="0" algn="l" defTabSz="914400" rtl="0" eaLnBrk="1" fontAlgn="auto" latinLnBrk="0" hangingPunct="1">
                        <a:lnSpc>
                          <a:spcPct val="100000"/>
                        </a:lnSpc>
                        <a:spcBef>
                          <a:spcPts val="0"/>
                        </a:spcBef>
                        <a:spcAft>
                          <a:spcPts val="0"/>
                        </a:spcAft>
                        <a:buClrTx/>
                        <a:buSzTx/>
                        <a:buFontTx/>
                        <a:buNone/>
                        <a:tabLst/>
                        <a:defRPr/>
                      </a:pPr>
                      <a:r>
                        <a:rPr lang="en-US" sz="1200" b="1" i="0" dirty="0">
                          <a:latin typeface="Roboto" panose="02000000000000000000" pitchFamily="2" charset="0"/>
                          <a:ea typeface="Roboto" panose="02000000000000000000" pitchFamily="2" charset="0"/>
                        </a:rPr>
                        <a:t>Note: </a:t>
                      </a:r>
                      <a:r>
                        <a:rPr lang="en-US" sz="1200" i="0" dirty="0">
                          <a:latin typeface="Roboto" panose="02000000000000000000" pitchFamily="2" charset="0"/>
                          <a:ea typeface="Roboto" panose="02000000000000000000" pitchFamily="2" charset="0"/>
                        </a:rPr>
                        <a:t>The “associate or entry-level role” option was introduced in the 2025 wave.</a:t>
                      </a:r>
                    </a:p>
                  </a:txBody>
                  <a:tcPr>
                    <a:noFill/>
                  </a:tcPr>
                </a:tc>
                <a:tc hMerge="1">
                  <a:txBody>
                    <a:bodyPr/>
                    <a:lstStyle/>
                    <a:p>
                      <a:pPr algn="ctr"/>
                      <a:endParaRPr lang="en-US" sz="1700" dirty="0">
                        <a:latin typeface="Roboto" panose="02000000000000000000" pitchFamily="2" charset="0"/>
                        <a:ea typeface="Roboto" panose="02000000000000000000" pitchFamily="2" charset="0"/>
                      </a:endParaRPr>
                    </a:p>
                  </a:txBody>
                  <a:tcPr/>
                </a:tc>
                <a:tc hMerge="1">
                  <a:txBody>
                    <a:bodyPr/>
                    <a:lstStyle/>
                    <a:p>
                      <a:pPr algn="ctr"/>
                      <a:endParaRPr lang="en-US" sz="1700" dirty="0">
                        <a:latin typeface="Roboto" panose="02000000000000000000" pitchFamily="2" charset="0"/>
                        <a:ea typeface="Roboto" panose="02000000000000000000" pitchFamily="2" charset="0"/>
                      </a:endParaRPr>
                    </a:p>
                  </a:txBody>
                  <a:tcPr/>
                </a:tc>
                <a:tc>
                  <a:txBody>
                    <a:bodyPr/>
                    <a:lstStyle/>
                    <a:p>
                      <a:pPr marL="18288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latin typeface="Roboto" panose="02000000000000000000" pitchFamily="2" charset="0"/>
                        <a:ea typeface="Roboto" panose="02000000000000000000" pitchFamily="2" charset="0"/>
                      </a:endParaRPr>
                    </a:p>
                  </a:txBody>
                  <a:tcPr>
                    <a:noFill/>
                  </a:tcPr>
                </a:tc>
                <a:extLst>
                  <a:ext uri="{0D108BD9-81ED-4DB2-BD59-A6C34878D82A}">
                    <a16:rowId xmlns:a16="http://schemas.microsoft.com/office/drawing/2014/main" val="1986115771"/>
                  </a:ext>
                </a:extLst>
              </a:tr>
            </a:tbl>
          </a:graphicData>
        </a:graphic>
      </p:graphicFrame>
    </p:spTree>
    <p:extLst>
      <p:ext uri="{BB962C8B-B14F-4D97-AF65-F5344CB8AC3E}">
        <p14:creationId xmlns:p14="http://schemas.microsoft.com/office/powerpoint/2010/main" val="2278005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89FAB38-4A56-7743-9F79-DABA20538E1C}"/>
              </a:ext>
            </a:extLst>
          </p:cNvPr>
          <p:cNvSpPr>
            <a:spLocks noGrp="1"/>
          </p:cNvSpPr>
          <p:nvPr>
            <p:ph type="ftr" sz="quarter" idx="11"/>
          </p:nvPr>
        </p:nvSpPr>
        <p:spPr/>
        <p:txBody>
          <a:bodyPr/>
          <a:lstStyle/>
          <a:p>
            <a:r>
              <a:rPr lang="en-US"/>
              <a:t>democracyfund.org</a:t>
            </a:r>
          </a:p>
        </p:txBody>
      </p:sp>
      <p:sp>
        <p:nvSpPr>
          <p:cNvPr id="4" name="Slide Number Placeholder 3">
            <a:extLst>
              <a:ext uri="{FF2B5EF4-FFF2-40B4-BE49-F238E27FC236}">
                <a16:creationId xmlns:a16="http://schemas.microsoft.com/office/drawing/2014/main" id="{72670E50-BFCE-DC43-9D4B-E0AC663DE1D7}"/>
              </a:ext>
            </a:extLst>
          </p:cNvPr>
          <p:cNvSpPr>
            <a:spLocks noGrp="1"/>
          </p:cNvSpPr>
          <p:nvPr>
            <p:ph type="sldNum" sz="quarter" idx="12"/>
          </p:nvPr>
        </p:nvSpPr>
        <p:spPr/>
        <p:txBody>
          <a:bodyPr/>
          <a:lstStyle/>
          <a:p>
            <a:fld id="{7071B1D3-77D8-5E40-9181-BE0778747AE6}" type="slidenum">
              <a:rPr lang="en-US" smtClean="0"/>
              <a:t>2</a:t>
            </a:fld>
            <a:endParaRPr lang="en-US"/>
          </a:p>
        </p:txBody>
      </p:sp>
      <p:sp>
        <p:nvSpPr>
          <p:cNvPr id="5" name="Subtitle 4">
            <a:extLst>
              <a:ext uri="{FF2B5EF4-FFF2-40B4-BE49-F238E27FC236}">
                <a16:creationId xmlns:a16="http://schemas.microsoft.com/office/drawing/2014/main" id="{BFAEDF05-AB86-D54B-9243-99F5B20801BF}"/>
              </a:ext>
            </a:extLst>
          </p:cNvPr>
          <p:cNvSpPr>
            <a:spLocks noGrp="1"/>
          </p:cNvSpPr>
          <p:nvPr>
            <p:ph type="subTitle" idx="1"/>
          </p:nvPr>
        </p:nvSpPr>
        <p:spPr>
          <a:xfrm>
            <a:off x="914400" y="1418922"/>
            <a:ext cx="10363200" cy="4753278"/>
          </a:xfrm>
        </p:spPr>
        <p:txBody>
          <a:bodyPr vert="horz" lIns="0" tIns="0" rIns="0" bIns="0" rtlCol="0" anchor="t">
            <a:normAutofit fontScale="85000" lnSpcReduction="20000"/>
          </a:bodyPr>
          <a:lstStyle/>
          <a:p>
            <a:pPr>
              <a:lnSpc>
                <a:spcPct val="115000"/>
              </a:lnSpc>
              <a:spcBef>
                <a:spcPts val="0"/>
              </a:spcBef>
            </a:pPr>
            <a:r>
              <a:rPr lang="en-US" sz="1600" dirty="0">
                <a:latin typeface="Roboto"/>
                <a:ea typeface="Roboto"/>
              </a:rPr>
              <a:t>For the past year, </a:t>
            </a:r>
            <a:r>
              <a:rPr lang="en-US" sz="1600" b="1" dirty="0">
                <a:latin typeface="Roboto"/>
                <a:ea typeface="Roboto"/>
              </a:rPr>
              <a:t>Democracy Fund</a:t>
            </a:r>
            <a:r>
              <a:rPr lang="en-US" sz="1600" dirty="0">
                <a:latin typeface="Roboto"/>
                <a:ea typeface="Roboto"/>
              </a:rPr>
              <a:t> has conducted three short surveys to better understand the perspectives of funders of democracy work. Each of the three waves of the survey represent an attempt to measure funder attitudes and part of a larger effort to better understand the philanthropic field. The survey has included questions about:</a:t>
            </a:r>
          </a:p>
          <a:p>
            <a:pPr>
              <a:lnSpc>
                <a:spcPct val="115000"/>
              </a:lnSpc>
              <a:spcBef>
                <a:spcPts val="0"/>
              </a:spcBef>
            </a:pPr>
            <a:endParaRPr lang="en-US" sz="1600" dirty="0">
              <a:latin typeface="Roboto" panose="02000000000000000000" pitchFamily="2" charset="0"/>
              <a:ea typeface="Roboto" panose="02000000000000000000" pitchFamily="2" charset="0"/>
            </a:endParaRPr>
          </a:p>
          <a:p>
            <a:pPr marL="285750" indent="-285750">
              <a:lnSpc>
                <a:spcPct val="115000"/>
              </a:lnSpc>
              <a:spcBef>
                <a:spcPts val="0"/>
              </a:spcBef>
              <a:buFont typeface="Arial" panose="020B0604020202020204" pitchFamily="34" charset="0"/>
              <a:buChar char="•"/>
            </a:pPr>
            <a:r>
              <a:rPr lang="en-US" sz="1600" dirty="0">
                <a:latin typeface="Roboto" panose="02000000000000000000" pitchFamily="2" charset="0"/>
                <a:ea typeface="Roboto" panose="02000000000000000000" pitchFamily="2" charset="0"/>
              </a:rPr>
              <a:t>The health and resilience of democracy</a:t>
            </a:r>
          </a:p>
          <a:p>
            <a:pPr marL="285750" indent="-285750">
              <a:lnSpc>
                <a:spcPct val="115000"/>
              </a:lnSpc>
              <a:spcBef>
                <a:spcPts val="0"/>
              </a:spcBef>
              <a:buFont typeface="Arial" panose="020B0604020202020204" pitchFamily="34" charset="0"/>
              <a:buChar char="•"/>
            </a:pPr>
            <a:r>
              <a:rPr lang="en-US" sz="1600" dirty="0">
                <a:latin typeface="Roboto" panose="02000000000000000000" pitchFamily="2" charset="0"/>
                <a:ea typeface="Roboto" panose="02000000000000000000" pitchFamily="2" charset="0"/>
              </a:rPr>
              <a:t>Levels of concern about challenges to organizations and key actors</a:t>
            </a:r>
          </a:p>
          <a:p>
            <a:pPr marL="285750" indent="-285750">
              <a:lnSpc>
                <a:spcPct val="115000"/>
              </a:lnSpc>
              <a:spcBef>
                <a:spcPts val="0"/>
              </a:spcBef>
              <a:buFont typeface="Arial" panose="020B0604020202020204" pitchFamily="34" charset="0"/>
              <a:buChar char="•"/>
            </a:pPr>
            <a:r>
              <a:rPr lang="en-US" sz="1600" dirty="0">
                <a:latin typeface="Roboto" panose="02000000000000000000" pitchFamily="2" charset="0"/>
                <a:ea typeface="Roboto" panose="02000000000000000000" pitchFamily="2" charset="0"/>
              </a:rPr>
              <a:t>Preparedness of philanthropy and the field to adapt and respond to potential challenges</a:t>
            </a:r>
          </a:p>
          <a:p>
            <a:pPr marL="285750" indent="-285750">
              <a:lnSpc>
                <a:spcPct val="115000"/>
              </a:lnSpc>
              <a:spcBef>
                <a:spcPts val="0"/>
              </a:spcBef>
              <a:buFont typeface="Arial" panose="020B0604020202020204" pitchFamily="34" charset="0"/>
              <a:buChar char="•"/>
            </a:pPr>
            <a:r>
              <a:rPr lang="en-US" sz="1600" dirty="0">
                <a:latin typeface="Roboto" panose="02000000000000000000" pitchFamily="2" charset="0"/>
                <a:ea typeface="Roboto" panose="02000000000000000000" pitchFamily="2" charset="0"/>
              </a:rPr>
              <a:t>Efforts to support frontline organizations</a:t>
            </a:r>
          </a:p>
          <a:p>
            <a:pPr marL="285750" indent="-285750">
              <a:lnSpc>
                <a:spcPct val="115000"/>
              </a:lnSpc>
              <a:spcBef>
                <a:spcPts val="0"/>
              </a:spcBef>
              <a:buFont typeface="Arial" panose="020B0604020202020204" pitchFamily="34" charset="0"/>
              <a:buChar char="•"/>
            </a:pPr>
            <a:r>
              <a:rPr lang="en-US" sz="1600" dirty="0">
                <a:latin typeface="Roboto" panose="02000000000000000000" pitchFamily="2" charset="0"/>
                <a:ea typeface="Roboto" panose="02000000000000000000" pitchFamily="2" charset="0"/>
              </a:rPr>
              <a:t>Organizations’ plans going forward</a:t>
            </a:r>
          </a:p>
          <a:p>
            <a:pPr marL="285750" indent="-285750">
              <a:lnSpc>
                <a:spcPct val="114999"/>
              </a:lnSpc>
              <a:spcBef>
                <a:spcPts val="0"/>
              </a:spcBef>
              <a:buFont typeface="Arial" panose="020B0604020202020204" pitchFamily="34" charset="0"/>
              <a:buChar char="•"/>
            </a:pPr>
            <a:r>
              <a:rPr lang="en-US" sz="1600" dirty="0">
                <a:latin typeface="Roboto"/>
                <a:ea typeface="Roboto"/>
              </a:rPr>
              <a:t>Funding for election-related work</a:t>
            </a:r>
            <a:endParaRPr lang="en-US" sz="1600" dirty="0">
              <a:latin typeface="Roboto" panose="02000000000000000000" pitchFamily="2" charset="0"/>
              <a:ea typeface="Roboto" panose="02000000000000000000" pitchFamily="2" charset="0"/>
            </a:endParaRPr>
          </a:p>
          <a:p>
            <a:pPr marL="342900" indent="-342900">
              <a:lnSpc>
                <a:spcPct val="115000"/>
              </a:lnSpc>
              <a:spcBef>
                <a:spcPts val="0"/>
              </a:spcBef>
              <a:buClr>
                <a:srgbClr val="05467E"/>
              </a:buClr>
              <a:buSzPts val="1350"/>
              <a:buChar char="●"/>
            </a:pPr>
            <a:endParaRPr lang="en-US" sz="1600" dirty="0">
              <a:latin typeface="Roboto" panose="02000000000000000000" pitchFamily="2" charset="0"/>
              <a:ea typeface="Roboto" panose="02000000000000000000" pitchFamily="2" charset="0"/>
            </a:endParaRPr>
          </a:p>
          <a:p>
            <a:pPr>
              <a:lnSpc>
                <a:spcPct val="115000"/>
              </a:lnSpc>
              <a:spcBef>
                <a:spcPts val="0"/>
              </a:spcBef>
            </a:pPr>
            <a:r>
              <a:rPr lang="en-US" sz="1600" dirty="0">
                <a:latin typeface="Roboto"/>
                <a:ea typeface="Roboto"/>
              </a:rPr>
              <a:t>The materials in this deck represent the results from 337 unique private foundations, individual donors, donor networks and collaboratives, funding intermediaries, and donor/philanthropic advisors who responded to the first wave (N=156), the second wave (N=151), the third wave (N=199) or some combination thereof. Respectively, the surveys were fielded between Sep 16 - Oct 11, 2024, Feb 10 - Mar 7, 2025, and Sep 3 – Sep 24, 2025. Please see the data and methodology section at the end for additional details.</a:t>
            </a:r>
          </a:p>
          <a:p>
            <a:pPr>
              <a:lnSpc>
                <a:spcPct val="115000"/>
              </a:lnSpc>
              <a:spcBef>
                <a:spcPts val="0"/>
              </a:spcBef>
            </a:pPr>
            <a:endParaRPr lang="en-US" sz="1600" dirty="0">
              <a:latin typeface="Roboto" panose="02000000000000000000" pitchFamily="2" charset="0"/>
              <a:ea typeface="Roboto" panose="02000000000000000000" pitchFamily="2" charset="0"/>
            </a:endParaRPr>
          </a:p>
          <a:p>
            <a:pPr>
              <a:lnSpc>
                <a:spcPct val="115000"/>
              </a:lnSpc>
              <a:spcBef>
                <a:spcPts val="0"/>
              </a:spcBef>
            </a:pPr>
            <a:r>
              <a:rPr lang="en-US" sz="1600" dirty="0">
                <a:latin typeface="Roboto" panose="02000000000000000000" pitchFamily="2" charset="0"/>
                <a:ea typeface="Roboto" panose="02000000000000000000" pitchFamily="2" charset="0"/>
              </a:rPr>
              <a:t>Given the limited sample size and the difficulty of surveying special populations like the groups identified above, we encourage readers to approach these results as being </a:t>
            </a:r>
            <a:r>
              <a:rPr lang="en-US" sz="1600" u="sng" dirty="0">
                <a:latin typeface="Roboto" panose="02000000000000000000" pitchFamily="2" charset="0"/>
                <a:ea typeface="Roboto" panose="02000000000000000000" pitchFamily="2" charset="0"/>
              </a:rPr>
              <a:t>suggestive and indicative of philanthropic attitudes</a:t>
            </a:r>
            <a:r>
              <a:rPr lang="en-US" sz="1600" dirty="0">
                <a:latin typeface="Roboto" panose="02000000000000000000" pitchFamily="2" charset="0"/>
                <a:ea typeface="Roboto" panose="02000000000000000000" pitchFamily="2" charset="0"/>
              </a:rPr>
              <a:t>. They should not be understood as either hyper-precise estimates or the final word on any of these questions.</a:t>
            </a:r>
          </a:p>
          <a:p>
            <a:pPr>
              <a:lnSpc>
                <a:spcPct val="115000"/>
              </a:lnSpc>
              <a:spcBef>
                <a:spcPts val="0"/>
              </a:spcBef>
            </a:pPr>
            <a:endParaRPr lang="en-US" sz="1600" dirty="0">
              <a:latin typeface="Roboto" panose="02000000000000000000" pitchFamily="2" charset="0"/>
              <a:ea typeface="Roboto" panose="02000000000000000000" pitchFamily="2" charset="0"/>
            </a:endParaRPr>
          </a:p>
          <a:p>
            <a:pPr>
              <a:lnSpc>
                <a:spcPct val="115000"/>
              </a:lnSpc>
              <a:spcBef>
                <a:spcPts val="0"/>
              </a:spcBef>
            </a:pPr>
            <a:r>
              <a:rPr lang="en-US" sz="1600" dirty="0">
                <a:latin typeface="Roboto"/>
                <a:ea typeface="Roboto"/>
              </a:rPr>
              <a:t>We invite feedback and would love to hear your ideas about future topics as we continue to study the philanthropic field.</a:t>
            </a:r>
          </a:p>
        </p:txBody>
      </p:sp>
      <p:sp>
        <p:nvSpPr>
          <p:cNvPr id="6" name="Title 5">
            <a:extLst>
              <a:ext uri="{FF2B5EF4-FFF2-40B4-BE49-F238E27FC236}">
                <a16:creationId xmlns:a16="http://schemas.microsoft.com/office/drawing/2014/main" id="{1B662F3F-421A-4E44-AC77-9FC373659EE5}"/>
              </a:ext>
            </a:extLst>
          </p:cNvPr>
          <p:cNvSpPr>
            <a:spLocks noGrp="1"/>
          </p:cNvSpPr>
          <p:nvPr>
            <p:ph type="title"/>
          </p:nvPr>
        </p:nvSpPr>
        <p:spPr>
          <a:xfrm>
            <a:off x="914400" y="510540"/>
            <a:ext cx="10363200" cy="991533"/>
          </a:xfrm>
        </p:spPr>
        <p:txBody>
          <a:bodyPr/>
          <a:lstStyle/>
          <a:p>
            <a:r>
              <a:rPr lang="en-US" dirty="0">
                <a:latin typeface="Merriweather" pitchFamily="2" charset="77"/>
              </a:rPr>
              <a:t>Overview</a:t>
            </a:r>
          </a:p>
        </p:txBody>
      </p:sp>
    </p:spTree>
    <p:extLst>
      <p:ext uri="{BB962C8B-B14F-4D97-AF65-F5344CB8AC3E}">
        <p14:creationId xmlns:p14="http://schemas.microsoft.com/office/powerpoint/2010/main" val="248504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67207-C642-CECA-C9F7-C4DE4F849CB3}"/>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3C6BB159-B612-1D18-80DA-FBDB36A4FAF9}"/>
              </a:ext>
            </a:extLst>
          </p:cNvPr>
          <p:cNvSpPr>
            <a:spLocks noGrp="1"/>
          </p:cNvSpPr>
          <p:nvPr>
            <p:ph type="dt" sz="half" idx="10"/>
          </p:nvPr>
        </p:nvSpPr>
        <p:spPr/>
        <p:txBody>
          <a:bodyPr/>
          <a:lstStyle/>
          <a:p>
            <a:r>
              <a:rPr lang="en-US"/>
              <a:t>Democracy Fund</a:t>
            </a:r>
          </a:p>
        </p:txBody>
      </p:sp>
      <p:sp>
        <p:nvSpPr>
          <p:cNvPr id="5" name="Footer Placeholder 4">
            <a:extLst>
              <a:ext uri="{FF2B5EF4-FFF2-40B4-BE49-F238E27FC236}">
                <a16:creationId xmlns:a16="http://schemas.microsoft.com/office/drawing/2014/main" id="{819B2D6F-C0C2-EDE7-25F0-62F713C9B6D0}"/>
              </a:ext>
            </a:extLst>
          </p:cNvPr>
          <p:cNvSpPr>
            <a:spLocks noGrp="1"/>
          </p:cNvSpPr>
          <p:nvPr>
            <p:ph type="ftr" sz="quarter" idx="11"/>
          </p:nvPr>
        </p:nvSpPr>
        <p:spPr/>
        <p:txBody>
          <a:bodyPr/>
          <a:lstStyle/>
          <a:p>
            <a:r>
              <a:rPr lang="en-US"/>
              <a:t>democracyfund.org</a:t>
            </a:r>
          </a:p>
        </p:txBody>
      </p:sp>
      <p:sp>
        <p:nvSpPr>
          <p:cNvPr id="6" name="Slide Number Placeholder 5">
            <a:extLst>
              <a:ext uri="{FF2B5EF4-FFF2-40B4-BE49-F238E27FC236}">
                <a16:creationId xmlns:a16="http://schemas.microsoft.com/office/drawing/2014/main" id="{78167B39-6E3C-0FCF-5D70-7D515F9B42F4}"/>
              </a:ext>
            </a:extLst>
          </p:cNvPr>
          <p:cNvSpPr>
            <a:spLocks noGrp="1"/>
          </p:cNvSpPr>
          <p:nvPr>
            <p:ph type="sldNum" sz="quarter" idx="12"/>
          </p:nvPr>
        </p:nvSpPr>
        <p:spPr/>
        <p:txBody>
          <a:bodyPr/>
          <a:lstStyle/>
          <a:p>
            <a:fld id="{7071B1D3-77D8-5E40-9181-BE0778747AE6}" type="slidenum">
              <a:rPr lang="en-US" smtClean="0"/>
              <a:t>20</a:t>
            </a:fld>
            <a:endParaRPr lang="en-US"/>
          </a:p>
        </p:txBody>
      </p:sp>
      <p:graphicFrame>
        <p:nvGraphicFramePr>
          <p:cNvPr id="3" name="Table 2">
            <a:extLst>
              <a:ext uri="{FF2B5EF4-FFF2-40B4-BE49-F238E27FC236}">
                <a16:creationId xmlns:a16="http://schemas.microsoft.com/office/drawing/2014/main" id="{1A03C2BA-144F-C1F1-1171-CD997ABDDC92}"/>
              </a:ext>
            </a:extLst>
          </p:cNvPr>
          <p:cNvGraphicFramePr>
            <a:graphicFrameLocks noGrp="1"/>
          </p:cNvGraphicFramePr>
          <p:nvPr>
            <p:extLst>
              <p:ext uri="{D42A27DB-BD31-4B8C-83A1-F6EECF244321}">
                <p14:modId xmlns:p14="http://schemas.microsoft.com/office/powerpoint/2010/main" val="2923826728"/>
              </p:ext>
            </p:extLst>
          </p:nvPr>
        </p:nvGraphicFramePr>
        <p:xfrm>
          <a:off x="743578" y="1360370"/>
          <a:ext cx="5233151" cy="4155373"/>
        </p:xfrm>
        <a:graphic>
          <a:graphicData uri="http://schemas.openxmlformats.org/drawingml/2006/table">
            <a:tbl>
              <a:tblPr firstRow="1" bandRow="1">
                <a:tableStyleId>{5C22544A-7EE6-4342-B048-85BDC9FD1C3A}</a:tableStyleId>
              </a:tblPr>
              <a:tblGrid>
                <a:gridCol w="2731891">
                  <a:extLst>
                    <a:ext uri="{9D8B030D-6E8A-4147-A177-3AD203B41FA5}">
                      <a16:colId xmlns:a16="http://schemas.microsoft.com/office/drawing/2014/main" val="1747231112"/>
                    </a:ext>
                  </a:extLst>
                </a:gridCol>
                <a:gridCol w="825226">
                  <a:extLst>
                    <a:ext uri="{9D8B030D-6E8A-4147-A177-3AD203B41FA5}">
                      <a16:colId xmlns:a16="http://schemas.microsoft.com/office/drawing/2014/main" val="1073264810"/>
                    </a:ext>
                  </a:extLst>
                </a:gridCol>
                <a:gridCol w="894303">
                  <a:extLst>
                    <a:ext uri="{9D8B030D-6E8A-4147-A177-3AD203B41FA5}">
                      <a16:colId xmlns:a16="http://schemas.microsoft.com/office/drawing/2014/main" val="1314929914"/>
                    </a:ext>
                  </a:extLst>
                </a:gridCol>
                <a:gridCol w="781731">
                  <a:extLst>
                    <a:ext uri="{9D8B030D-6E8A-4147-A177-3AD203B41FA5}">
                      <a16:colId xmlns:a16="http://schemas.microsoft.com/office/drawing/2014/main" val="1729209513"/>
                    </a:ext>
                  </a:extLst>
                </a:gridCol>
              </a:tblGrid>
              <a:tr h="322332">
                <a:tc gridSpan="4">
                  <a:txBody>
                    <a:bodyPr/>
                    <a:lstStyle/>
                    <a:p>
                      <a:pPr algn="ctr"/>
                      <a:r>
                        <a:rPr lang="en-US" sz="1700" dirty="0">
                          <a:latin typeface="Roboto" panose="02000000000000000000" pitchFamily="2" charset="0"/>
                          <a:ea typeface="Roboto" panose="02000000000000000000" pitchFamily="2" charset="0"/>
                        </a:rPr>
                        <a:t>Race/Ethnicity</a:t>
                      </a:r>
                    </a:p>
                  </a:txBody>
                  <a:tcPr/>
                </a:tc>
                <a:tc hMerge="1">
                  <a:txBody>
                    <a:bodyPr/>
                    <a:lstStyle/>
                    <a:p>
                      <a:endParaRPr lang="en-US" dirty="0"/>
                    </a:p>
                  </a:txBody>
                  <a:tcPr/>
                </a:tc>
                <a:tc hMerge="1">
                  <a:txBody>
                    <a:bodyPr/>
                    <a:lstStyle/>
                    <a:p>
                      <a:pPr algn="ctr"/>
                      <a:endParaRPr lang="en-US" sz="1700" dirty="0">
                        <a:latin typeface="Roboto" panose="02000000000000000000" pitchFamily="2" charset="0"/>
                        <a:ea typeface="Roboto" panose="02000000000000000000" pitchFamily="2" charset="0"/>
                      </a:endParaRPr>
                    </a:p>
                  </a:txBody>
                  <a:tcPr/>
                </a:tc>
                <a:tc hMerge="1">
                  <a:txBody>
                    <a:bodyPr/>
                    <a:lstStyle/>
                    <a:p>
                      <a:pPr algn="ctr"/>
                      <a:endParaRPr lang="en-US" sz="1700" dirty="0">
                        <a:latin typeface="Roboto" panose="02000000000000000000" pitchFamily="2" charset="0"/>
                        <a:ea typeface="Roboto" panose="02000000000000000000" pitchFamily="2" charset="0"/>
                      </a:endParaRPr>
                    </a:p>
                  </a:txBody>
                  <a:tcPr/>
                </a:tc>
                <a:extLst>
                  <a:ext uri="{0D108BD9-81ED-4DB2-BD59-A6C34878D82A}">
                    <a16:rowId xmlns:a16="http://schemas.microsoft.com/office/drawing/2014/main" val="1085650513"/>
                  </a:ext>
                </a:extLst>
              </a:tr>
              <a:tr h="384881">
                <a:tc>
                  <a:txBody>
                    <a:bodyPr/>
                    <a:lstStyle/>
                    <a:p>
                      <a:endParaRPr lang="en-US" sz="1700" dirty="0">
                        <a:latin typeface="Roboto" panose="02000000000000000000" pitchFamily="2" charset="0"/>
                        <a:ea typeface="Roboto" panose="02000000000000000000" pitchFamily="2" charset="0"/>
                      </a:endParaRPr>
                    </a:p>
                  </a:txBody>
                  <a:tcPr/>
                </a:tc>
                <a:tc>
                  <a:txBody>
                    <a:bodyPr/>
                    <a:lstStyle/>
                    <a:p>
                      <a:pPr algn="ctr"/>
                      <a:r>
                        <a:rPr lang="en-US" sz="1700" b="1" dirty="0">
                          <a:latin typeface="Roboto" panose="02000000000000000000" pitchFamily="2" charset="0"/>
                          <a:ea typeface="Roboto" panose="02000000000000000000" pitchFamily="2" charset="0"/>
                        </a:rPr>
                        <a:t>Fall 2024</a:t>
                      </a:r>
                    </a:p>
                  </a:txBody>
                  <a:tcPr/>
                </a:tc>
                <a:tc>
                  <a:txBody>
                    <a:bodyPr/>
                    <a:lstStyle/>
                    <a:p>
                      <a:pPr algn="ctr"/>
                      <a:r>
                        <a:rPr lang="en-US" sz="1700" b="1" dirty="0">
                          <a:latin typeface="Roboto" panose="02000000000000000000" pitchFamily="2" charset="0"/>
                          <a:ea typeface="Roboto" panose="02000000000000000000" pitchFamily="2" charset="0"/>
                        </a:rPr>
                        <a:t>Winter 2025</a:t>
                      </a:r>
                    </a:p>
                  </a:txBody>
                  <a:tcPr/>
                </a:tc>
                <a:tc>
                  <a:txBody>
                    <a:bodyPr/>
                    <a:lstStyle/>
                    <a:p>
                      <a:pPr algn="ctr"/>
                      <a:r>
                        <a:rPr lang="en-US" sz="1700" b="1" dirty="0">
                          <a:latin typeface="Roboto" panose="02000000000000000000" pitchFamily="2" charset="0"/>
                          <a:ea typeface="Roboto" panose="02000000000000000000" pitchFamily="2" charset="0"/>
                        </a:rPr>
                        <a:t>Fall 2025</a:t>
                      </a:r>
                    </a:p>
                  </a:txBody>
                  <a:tcPr/>
                </a:tc>
                <a:extLst>
                  <a:ext uri="{0D108BD9-81ED-4DB2-BD59-A6C34878D82A}">
                    <a16:rowId xmlns:a16="http://schemas.microsoft.com/office/drawing/2014/main" val="1542680634"/>
                  </a:ext>
                </a:extLst>
              </a:tr>
              <a:tr h="384881">
                <a:tc>
                  <a:txBody>
                    <a:bodyPr/>
                    <a:lstStyle/>
                    <a:p>
                      <a:pPr marL="182880"/>
                      <a:r>
                        <a:rPr lang="en-US" sz="1700" b="1" dirty="0">
                          <a:latin typeface="Roboto" panose="02000000000000000000" pitchFamily="2" charset="0"/>
                          <a:ea typeface="Roboto" panose="02000000000000000000" pitchFamily="2" charset="0"/>
                        </a:rPr>
                        <a:t>White</a:t>
                      </a:r>
                    </a:p>
                  </a:txBody>
                  <a:tcPr/>
                </a:tc>
                <a:tc>
                  <a:txBody>
                    <a:bodyPr/>
                    <a:lstStyle/>
                    <a:p>
                      <a:pPr algn="ctr"/>
                      <a:r>
                        <a:rPr lang="en-US" sz="1700" dirty="0">
                          <a:latin typeface="Roboto" panose="02000000000000000000" pitchFamily="2" charset="0"/>
                          <a:ea typeface="Roboto" panose="02000000000000000000" pitchFamily="2" charset="0"/>
                        </a:rPr>
                        <a:t>47%</a:t>
                      </a:r>
                    </a:p>
                  </a:txBody>
                  <a:tcPr/>
                </a:tc>
                <a:tc>
                  <a:txBody>
                    <a:bodyPr/>
                    <a:lstStyle/>
                    <a:p>
                      <a:pPr algn="ctr"/>
                      <a:r>
                        <a:rPr lang="en-US" sz="1700" dirty="0">
                          <a:latin typeface="Roboto" panose="02000000000000000000" pitchFamily="2" charset="0"/>
                          <a:ea typeface="Roboto" panose="02000000000000000000" pitchFamily="2" charset="0"/>
                        </a:rPr>
                        <a:t>48%</a:t>
                      </a:r>
                    </a:p>
                  </a:txBody>
                  <a:tcPr/>
                </a:tc>
                <a:tc>
                  <a:txBody>
                    <a:bodyPr/>
                    <a:lstStyle/>
                    <a:p>
                      <a:pPr algn="ctr"/>
                      <a:r>
                        <a:rPr lang="en-US" sz="1700" dirty="0">
                          <a:latin typeface="Roboto" panose="02000000000000000000" pitchFamily="2" charset="0"/>
                          <a:ea typeface="Roboto" panose="02000000000000000000" pitchFamily="2" charset="0"/>
                        </a:rPr>
                        <a:t>43%</a:t>
                      </a:r>
                    </a:p>
                  </a:txBody>
                  <a:tcPr/>
                </a:tc>
                <a:extLst>
                  <a:ext uri="{0D108BD9-81ED-4DB2-BD59-A6C34878D82A}">
                    <a16:rowId xmlns:a16="http://schemas.microsoft.com/office/drawing/2014/main" val="3202387054"/>
                  </a:ext>
                </a:extLst>
              </a:tr>
              <a:tr h="380707">
                <a:tc>
                  <a:txBody>
                    <a:bodyPr/>
                    <a:lstStyle/>
                    <a:p>
                      <a:pPr marL="182880"/>
                      <a:r>
                        <a:rPr lang="en-US" sz="1700" b="1" dirty="0">
                          <a:latin typeface="Roboto" panose="02000000000000000000" pitchFamily="2" charset="0"/>
                          <a:ea typeface="Roboto" panose="02000000000000000000" pitchFamily="2" charset="0"/>
                        </a:rPr>
                        <a:t>Black/African American</a:t>
                      </a:r>
                    </a:p>
                  </a:txBody>
                  <a:tcPr/>
                </a:tc>
                <a:tc>
                  <a:txBody>
                    <a:bodyPr/>
                    <a:lstStyle/>
                    <a:p>
                      <a:pPr algn="ctr"/>
                      <a:r>
                        <a:rPr lang="en-US" sz="1700" dirty="0">
                          <a:latin typeface="Roboto" panose="02000000000000000000" pitchFamily="2" charset="0"/>
                          <a:ea typeface="Roboto" panose="02000000000000000000" pitchFamily="2" charset="0"/>
                        </a:rPr>
                        <a:t>8%</a:t>
                      </a:r>
                    </a:p>
                  </a:txBody>
                  <a:tcPr/>
                </a:tc>
                <a:tc>
                  <a:txBody>
                    <a:bodyPr/>
                    <a:lstStyle/>
                    <a:p>
                      <a:pPr algn="ctr"/>
                      <a:r>
                        <a:rPr lang="en-US" sz="1700" dirty="0">
                          <a:latin typeface="Roboto" panose="02000000000000000000" pitchFamily="2" charset="0"/>
                          <a:ea typeface="Roboto" panose="02000000000000000000" pitchFamily="2" charset="0"/>
                        </a:rPr>
                        <a:t>6%</a:t>
                      </a:r>
                    </a:p>
                  </a:txBody>
                  <a:tcPr/>
                </a:tc>
                <a:tc>
                  <a:txBody>
                    <a:bodyPr/>
                    <a:lstStyle/>
                    <a:p>
                      <a:pPr algn="ctr"/>
                      <a:r>
                        <a:rPr lang="en-US" sz="1700" dirty="0">
                          <a:latin typeface="Roboto" panose="02000000000000000000" pitchFamily="2" charset="0"/>
                          <a:ea typeface="Roboto" panose="02000000000000000000" pitchFamily="2" charset="0"/>
                        </a:rPr>
                        <a:t>3%</a:t>
                      </a:r>
                    </a:p>
                  </a:txBody>
                  <a:tcPr/>
                </a:tc>
                <a:extLst>
                  <a:ext uri="{0D108BD9-81ED-4DB2-BD59-A6C34878D82A}">
                    <a16:rowId xmlns:a16="http://schemas.microsoft.com/office/drawing/2014/main" val="928990160"/>
                  </a:ext>
                </a:extLst>
              </a:tr>
              <a:tr h="281193">
                <a:tc>
                  <a:txBody>
                    <a:bodyPr/>
                    <a:lstStyle/>
                    <a:p>
                      <a:pPr marL="182880"/>
                      <a:r>
                        <a:rPr lang="en-US" sz="1700" b="1" dirty="0">
                          <a:latin typeface="Roboto" panose="02000000000000000000" pitchFamily="2" charset="0"/>
                          <a:ea typeface="Roboto" panose="02000000000000000000" pitchFamily="2" charset="0"/>
                        </a:rPr>
                        <a:t>Asian/Pacific Islander</a:t>
                      </a:r>
                    </a:p>
                  </a:txBody>
                  <a:tcPr/>
                </a:tc>
                <a:tc>
                  <a:txBody>
                    <a:bodyPr/>
                    <a:lstStyle/>
                    <a:p>
                      <a:pPr algn="ctr"/>
                      <a:r>
                        <a:rPr lang="en-US" sz="1700" dirty="0">
                          <a:latin typeface="Roboto" panose="02000000000000000000" pitchFamily="2" charset="0"/>
                          <a:ea typeface="Roboto" panose="02000000000000000000" pitchFamily="2" charset="0"/>
                        </a:rPr>
                        <a:t>10%</a:t>
                      </a:r>
                    </a:p>
                  </a:txBody>
                  <a:tcPr/>
                </a:tc>
                <a:tc>
                  <a:txBody>
                    <a:bodyPr/>
                    <a:lstStyle/>
                    <a:p>
                      <a:pPr algn="ctr"/>
                      <a:r>
                        <a:rPr lang="en-US" sz="1700" dirty="0">
                          <a:latin typeface="Roboto" panose="02000000000000000000" pitchFamily="2" charset="0"/>
                          <a:ea typeface="Roboto" panose="02000000000000000000" pitchFamily="2" charset="0"/>
                        </a:rPr>
                        <a:t>8%</a:t>
                      </a:r>
                    </a:p>
                  </a:txBody>
                  <a:tcPr/>
                </a:tc>
                <a:tc>
                  <a:txBody>
                    <a:bodyPr/>
                    <a:lstStyle/>
                    <a:p>
                      <a:pPr algn="ctr"/>
                      <a:r>
                        <a:rPr lang="en-US" sz="1700" dirty="0">
                          <a:latin typeface="Roboto" panose="02000000000000000000" pitchFamily="2" charset="0"/>
                          <a:ea typeface="Roboto" panose="02000000000000000000" pitchFamily="2" charset="0"/>
                        </a:rPr>
                        <a:t>6%</a:t>
                      </a:r>
                    </a:p>
                  </a:txBody>
                  <a:tcPr/>
                </a:tc>
                <a:extLst>
                  <a:ext uri="{0D108BD9-81ED-4DB2-BD59-A6C34878D82A}">
                    <a16:rowId xmlns:a16="http://schemas.microsoft.com/office/drawing/2014/main" val="3341070958"/>
                  </a:ext>
                </a:extLst>
              </a:tr>
              <a:tr h="326127">
                <a:tc>
                  <a:txBody>
                    <a:bodyPr/>
                    <a:lstStyle/>
                    <a:p>
                      <a:pPr marL="182880"/>
                      <a:r>
                        <a:rPr lang="en-US" sz="1700" b="1" dirty="0">
                          <a:latin typeface="Roboto" panose="02000000000000000000" pitchFamily="2" charset="0"/>
                          <a:ea typeface="Roboto" panose="02000000000000000000" pitchFamily="2" charset="0"/>
                        </a:rPr>
                        <a:t>Hispanic/Latino</a:t>
                      </a:r>
                    </a:p>
                  </a:txBody>
                  <a:tcPr/>
                </a:tc>
                <a:tc>
                  <a:txBody>
                    <a:bodyPr/>
                    <a:lstStyle/>
                    <a:p>
                      <a:pPr algn="ctr"/>
                      <a:r>
                        <a:rPr lang="en-US" sz="1700" dirty="0">
                          <a:latin typeface="Roboto" panose="02000000000000000000" pitchFamily="2" charset="0"/>
                          <a:ea typeface="Roboto" panose="02000000000000000000" pitchFamily="2" charset="0"/>
                        </a:rPr>
                        <a:t>9%</a:t>
                      </a:r>
                    </a:p>
                  </a:txBody>
                  <a:tcPr/>
                </a:tc>
                <a:tc>
                  <a:txBody>
                    <a:bodyPr/>
                    <a:lstStyle/>
                    <a:p>
                      <a:pPr algn="ctr"/>
                      <a:r>
                        <a:rPr lang="en-US" sz="1700" dirty="0">
                          <a:latin typeface="Roboto" panose="02000000000000000000" pitchFamily="2" charset="0"/>
                          <a:ea typeface="Roboto" panose="02000000000000000000" pitchFamily="2" charset="0"/>
                        </a:rPr>
                        <a:t>7%</a:t>
                      </a:r>
                    </a:p>
                  </a:txBody>
                  <a:tcPr/>
                </a:tc>
                <a:tc>
                  <a:txBody>
                    <a:bodyPr/>
                    <a:lstStyle/>
                    <a:p>
                      <a:pPr algn="ctr"/>
                      <a:r>
                        <a:rPr lang="en-US" sz="1700" dirty="0">
                          <a:latin typeface="Roboto" panose="02000000000000000000" pitchFamily="2" charset="0"/>
                          <a:ea typeface="Roboto" panose="02000000000000000000" pitchFamily="2" charset="0"/>
                        </a:rPr>
                        <a:t>6%</a:t>
                      </a:r>
                    </a:p>
                  </a:txBody>
                  <a:tcPr/>
                </a:tc>
                <a:extLst>
                  <a:ext uri="{0D108BD9-81ED-4DB2-BD59-A6C34878D82A}">
                    <a16:rowId xmlns:a16="http://schemas.microsoft.com/office/drawing/2014/main" val="3248785884"/>
                  </a:ext>
                </a:extLst>
              </a:tr>
              <a:tr h="360459">
                <a:tc>
                  <a:txBody>
                    <a:bodyPr/>
                    <a:lstStyle/>
                    <a:p>
                      <a:pPr marL="182880"/>
                      <a:r>
                        <a:rPr lang="en-US" sz="1700" b="1" dirty="0">
                          <a:latin typeface="Roboto" panose="02000000000000000000" pitchFamily="2" charset="0"/>
                          <a:ea typeface="Roboto" panose="02000000000000000000" pitchFamily="2" charset="0"/>
                        </a:rPr>
                        <a:t>Other racial group/Multiracial</a:t>
                      </a:r>
                    </a:p>
                  </a:txBody>
                  <a:tcPr/>
                </a:tc>
                <a:tc>
                  <a:txBody>
                    <a:bodyPr/>
                    <a:lstStyle/>
                    <a:p>
                      <a:pPr algn="ctr"/>
                      <a:r>
                        <a:rPr lang="en-US" sz="1700" dirty="0">
                          <a:latin typeface="Roboto" panose="02000000000000000000" pitchFamily="2" charset="0"/>
                          <a:ea typeface="Roboto" panose="02000000000000000000" pitchFamily="2" charset="0"/>
                        </a:rPr>
                        <a:t>3%</a:t>
                      </a:r>
                    </a:p>
                  </a:txBody>
                  <a:tcPr/>
                </a:tc>
                <a:tc>
                  <a:txBody>
                    <a:bodyPr/>
                    <a:lstStyle/>
                    <a:p>
                      <a:pPr algn="ctr"/>
                      <a:r>
                        <a:rPr lang="en-US" sz="1700" dirty="0">
                          <a:latin typeface="Roboto" panose="02000000000000000000" pitchFamily="2" charset="0"/>
                          <a:ea typeface="Roboto" panose="02000000000000000000" pitchFamily="2" charset="0"/>
                        </a:rPr>
                        <a:t>3%</a:t>
                      </a:r>
                    </a:p>
                  </a:txBody>
                  <a:tcPr/>
                </a:tc>
                <a:tc>
                  <a:txBody>
                    <a:bodyPr/>
                    <a:lstStyle/>
                    <a:p>
                      <a:pPr algn="ctr"/>
                      <a:r>
                        <a:rPr lang="en-US" sz="1700" dirty="0">
                          <a:latin typeface="Roboto" panose="02000000000000000000" pitchFamily="2" charset="0"/>
                          <a:ea typeface="Roboto" panose="02000000000000000000" pitchFamily="2" charset="0"/>
                        </a:rPr>
                        <a:t>6%</a:t>
                      </a:r>
                    </a:p>
                  </a:txBody>
                  <a:tcPr/>
                </a:tc>
                <a:extLst>
                  <a:ext uri="{0D108BD9-81ED-4DB2-BD59-A6C34878D82A}">
                    <a16:rowId xmlns:a16="http://schemas.microsoft.com/office/drawing/2014/main" val="1089521758"/>
                  </a:ext>
                </a:extLst>
              </a:tr>
              <a:tr h="384881">
                <a:tc>
                  <a:txBody>
                    <a:bodyPr/>
                    <a:lstStyle/>
                    <a:p>
                      <a:pPr marL="182880" marR="0" lvl="0" indent="0" algn="l" defTabSz="914400" rtl="0" eaLnBrk="1" fontAlgn="auto" latinLnBrk="0" hangingPunct="1">
                        <a:lnSpc>
                          <a:spcPct val="100000"/>
                        </a:lnSpc>
                        <a:spcBef>
                          <a:spcPts val="0"/>
                        </a:spcBef>
                        <a:spcAft>
                          <a:spcPts val="0"/>
                        </a:spcAft>
                        <a:buClrTx/>
                        <a:buSzTx/>
                        <a:buFontTx/>
                        <a:buNone/>
                        <a:tabLst/>
                        <a:defRPr/>
                      </a:pPr>
                      <a:r>
                        <a:rPr lang="en-US" sz="1700" b="1" dirty="0">
                          <a:latin typeface="Roboto" panose="02000000000000000000" pitchFamily="2" charset="0"/>
                          <a:ea typeface="Roboto" panose="02000000000000000000" pitchFamily="2" charset="0"/>
                        </a:rPr>
                        <a:t>Prefer not to say</a:t>
                      </a:r>
                    </a:p>
                  </a:txBody>
                  <a:tcPr/>
                </a:tc>
                <a:tc>
                  <a:txBody>
                    <a:bodyPr/>
                    <a:lstStyle/>
                    <a:p>
                      <a:pPr algn="ctr"/>
                      <a:r>
                        <a:rPr lang="en-US" sz="1700" dirty="0">
                          <a:latin typeface="Roboto" panose="02000000000000000000" pitchFamily="2" charset="0"/>
                          <a:ea typeface="Roboto" panose="02000000000000000000" pitchFamily="2" charset="0"/>
                        </a:rPr>
                        <a:t>7%</a:t>
                      </a:r>
                    </a:p>
                  </a:txBody>
                  <a:tcPr/>
                </a:tc>
                <a:tc>
                  <a:txBody>
                    <a:bodyPr/>
                    <a:lstStyle/>
                    <a:p>
                      <a:pPr algn="ctr"/>
                      <a:r>
                        <a:rPr lang="en-US" sz="1700" dirty="0">
                          <a:latin typeface="Roboto" panose="02000000000000000000" pitchFamily="2" charset="0"/>
                          <a:ea typeface="Roboto" panose="02000000000000000000" pitchFamily="2" charset="0"/>
                        </a:rPr>
                        <a:t>8%</a:t>
                      </a:r>
                    </a:p>
                  </a:txBody>
                  <a:tcPr/>
                </a:tc>
                <a:tc>
                  <a:txBody>
                    <a:bodyPr/>
                    <a:lstStyle/>
                    <a:p>
                      <a:pPr algn="ctr"/>
                      <a:r>
                        <a:rPr lang="en-US" sz="1700" dirty="0">
                          <a:latin typeface="Roboto" panose="02000000000000000000" pitchFamily="2" charset="0"/>
                          <a:ea typeface="Roboto" panose="02000000000000000000" pitchFamily="2" charset="0"/>
                        </a:rPr>
                        <a:t>9%</a:t>
                      </a:r>
                    </a:p>
                  </a:txBody>
                  <a:tcPr/>
                </a:tc>
                <a:extLst>
                  <a:ext uri="{0D108BD9-81ED-4DB2-BD59-A6C34878D82A}">
                    <a16:rowId xmlns:a16="http://schemas.microsoft.com/office/drawing/2014/main" val="122265547"/>
                  </a:ext>
                </a:extLst>
              </a:tr>
              <a:tr h="384881">
                <a:tc>
                  <a:txBody>
                    <a:bodyPr/>
                    <a:lstStyle/>
                    <a:p>
                      <a:pPr marL="182880" marR="0" lvl="0" indent="0" algn="l" defTabSz="914400" rtl="0" eaLnBrk="1" fontAlgn="auto" latinLnBrk="0" hangingPunct="1">
                        <a:lnSpc>
                          <a:spcPct val="100000"/>
                        </a:lnSpc>
                        <a:spcBef>
                          <a:spcPts val="0"/>
                        </a:spcBef>
                        <a:spcAft>
                          <a:spcPts val="0"/>
                        </a:spcAft>
                        <a:buClrTx/>
                        <a:buSzTx/>
                        <a:buFontTx/>
                        <a:buNone/>
                        <a:tabLst/>
                        <a:defRPr/>
                      </a:pPr>
                      <a:r>
                        <a:rPr lang="en-US" sz="1700" b="1" dirty="0">
                          <a:latin typeface="Roboto" panose="02000000000000000000" pitchFamily="2" charset="0"/>
                          <a:ea typeface="Roboto" panose="02000000000000000000" pitchFamily="2" charset="0"/>
                        </a:rPr>
                        <a:t>Skipped</a:t>
                      </a:r>
                    </a:p>
                  </a:txBody>
                  <a:tcPr/>
                </a:tc>
                <a:tc>
                  <a:txBody>
                    <a:bodyPr/>
                    <a:lstStyle/>
                    <a:p>
                      <a:pPr algn="ctr"/>
                      <a:r>
                        <a:rPr lang="en-US" sz="1700" dirty="0">
                          <a:latin typeface="Roboto" panose="02000000000000000000" pitchFamily="2" charset="0"/>
                          <a:ea typeface="Roboto" panose="02000000000000000000" pitchFamily="2" charset="0"/>
                        </a:rPr>
                        <a:t>17%</a:t>
                      </a:r>
                    </a:p>
                  </a:txBody>
                  <a:tcPr/>
                </a:tc>
                <a:tc>
                  <a:txBody>
                    <a:bodyPr/>
                    <a:lstStyle/>
                    <a:p>
                      <a:pPr algn="ctr"/>
                      <a:r>
                        <a:rPr lang="en-US" sz="1700" dirty="0">
                          <a:latin typeface="Roboto" panose="02000000000000000000" pitchFamily="2" charset="0"/>
                          <a:ea typeface="Roboto" panose="02000000000000000000" pitchFamily="2" charset="0"/>
                        </a:rPr>
                        <a:t>21%</a:t>
                      </a:r>
                    </a:p>
                  </a:txBody>
                  <a:tcPr/>
                </a:tc>
                <a:tc>
                  <a:txBody>
                    <a:bodyPr/>
                    <a:lstStyle/>
                    <a:p>
                      <a:pPr algn="ctr"/>
                      <a:r>
                        <a:rPr lang="en-US" sz="1700" dirty="0">
                          <a:latin typeface="Roboto" panose="02000000000000000000" pitchFamily="2" charset="0"/>
                          <a:ea typeface="Roboto" panose="02000000000000000000" pitchFamily="2" charset="0"/>
                        </a:rPr>
                        <a:t>27%</a:t>
                      </a:r>
                    </a:p>
                  </a:txBody>
                  <a:tcPr/>
                </a:tc>
                <a:extLst>
                  <a:ext uri="{0D108BD9-81ED-4DB2-BD59-A6C34878D82A}">
                    <a16:rowId xmlns:a16="http://schemas.microsoft.com/office/drawing/2014/main" val="912518528"/>
                  </a:ext>
                </a:extLst>
              </a:tr>
              <a:tr h="349263">
                <a:tc gridSpan="3">
                  <a:txBody>
                    <a:bodyPr/>
                    <a:lstStyle/>
                    <a:p>
                      <a:pPr marL="18288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latin typeface="Roboto" panose="02000000000000000000" pitchFamily="2" charset="0"/>
                        <a:ea typeface="Roboto" panose="02000000000000000000" pitchFamily="2" charset="0"/>
                      </a:endParaRPr>
                    </a:p>
                  </a:txBody>
                  <a:tcPr>
                    <a:noFill/>
                  </a:tcPr>
                </a:tc>
                <a:tc hMerge="1">
                  <a:txBody>
                    <a:bodyPr/>
                    <a:lstStyle/>
                    <a:p>
                      <a:pPr algn="ctr"/>
                      <a:endParaRPr lang="en-US" sz="1700" dirty="0">
                        <a:latin typeface="Roboto" panose="02000000000000000000" pitchFamily="2" charset="0"/>
                        <a:ea typeface="Roboto" panose="02000000000000000000" pitchFamily="2" charset="0"/>
                      </a:endParaRPr>
                    </a:p>
                  </a:txBody>
                  <a:tcPr/>
                </a:tc>
                <a:tc hMerge="1">
                  <a:txBody>
                    <a:bodyPr/>
                    <a:lstStyle/>
                    <a:p>
                      <a:pPr algn="ctr"/>
                      <a:endParaRPr lang="en-US" sz="1700" dirty="0">
                        <a:latin typeface="Roboto" panose="02000000000000000000" pitchFamily="2" charset="0"/>
                        <a:ea typeface="Roboto" panose="02000000000000000000" pitchFamily="2" charset="0"/>
                      </a:endParaRPr>
                    </a:p>
                  </a:txBody>
                  <a:tcPr/>
                </a:tc>
                <a:tc>
                  <a:txBody>
                    <a:bodyPr/>
                    <a:lstStyle/>
                    <a:p>
                      <a:pPr marL="18288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latin typeface="Roboto" panose="02000000000000000000" pitchFamily="2" charset="0"/>
                        <a:ea typeface="Roboto" panose="02000000000000000000" pitchFamily="2" charset="0"/>
                      </a:endParaRPr>
                    </a:p>
                  </a:txBody>
                  <a:tcPr>
                    <a:noFill/>
                  </a:tcPr>
                </a:tc>
                <a:extLst>
                  <a:ext uri="{0D108BD9-81ED-4DB2-BD59-A6C34878D82A}">
                    <a16:rowId xmlns:a16="http://schemas.microsoft.com/office/drawing/2014/main" val="1986115771"/>
                  </a:ext>
                </a:extLst>
              </a:tr>
            </a:tbl>
          </a:graphicData>
        </a:graphic>
      </p:graphicFrame>
      <p:graphicFrame>
        <p:nvGraphicFramePr>
          <p:cNvPr id="7" name="Table 6">
            <a:extLst>
              <a:ext uri="{FF2B5EF4-FFF2-40B4-BE49-F238E27FC236}">
                <a16:creationId xmlns:a16="http://schemas.microsoft.com/office/drawing/2014/main" id="{7FDD7D0A-F70F-20FE-55A8-C8142AA2FABD}"/>
              </a:ext>
            </a:extLst>
          </p:cNvPr>
          <p:cNvGraphicFramePr>
            <a:graphicFrameLocks noGrp="1"/>
          </p:cNvGraphicFramePr>
          <p:nvPr>
            <p:extLst>
              <p:ext uri="{D42A27DB-BD31-4B8C-83A1-F6EECF244321}">
                <p14:modId xmlns:p14="http://schemas.microsoft.com/office/powerpoint/2010/main" val="4152973004"/>
              </p:ext>
            </p:extLst>
          </p:nvPr>
        </p:nvGraphicFramePr>
        <p:xfrm>
          <a:off x="6215273" y="1360370"/>
          <a:ext cx="5460912" cy="3348886"/>
        </p:xfrm>
        <a:graphic>
          <a:graphicData uri="http://schemas.openxmlformats.org/drawingml/2006/table">
            <a:tbl>
              <a:tblPr firstRow="1" bandRow="1">
                <a:tableStyleId>{5C22544A-7EE6-4342-B048-85BDC9FD1C3A}</a:tableStyleId>
              </a:tblPr>
              <a:tblGrid>
                <a:gridCol w="3191633">
                  <a:extLst>
                    <a:ext uri="{9D8B030D-6E8A-4147-A177-3AD203B41FA5}">
                      <a16:colId xmlns:a16="http://schemas.microsoft.com/office/drawing/2014/main" val="1747231112"/>
                    </a:ext>
                  </a:extLst>
                </a:gridCol>
                <a:gridCol w="741365">
                  <a:extLst>
                    <a:ext uri="{9D8B030D-6E8A-4147-A177-3AD203B41FA5}">
                      <a16:colId xmlns:a16="http://schemas.microsoft.com/office/drawing/2014/main" val="1073264810"/>
                    </a:ext>
                  </a:extLst>
                </a:gridCol>
                <a:gridCol w="834577">
                  <a:extLst>
                    <a:ext uri="{9D8B030D-6E8A-4147-A177-3AD203B41FA5}">
                      <a16:colId xmlns:a16="http://schemas.microsoft.com/office/drawing/2014/main" val="1314929914"/>
                    </a:ext>
                  </a:extLst>
                </a:gridCol>
                <a:gridCol w="693337">
                  <a:extLst>
                    <a:ext uri="{9D8B030D-6E8A-4147-A177-3AD203B41FA5}">
                      <a16:colId xmlns:a16="http://schemas.microsoft.com/office/drawing/2014/main" val="295458027"/>
                    </a:ext>
                  </a:extLst>
                </a:gridCol>
              </a:tblGrid>
              <a:tr h="322332">
                <a:tc gridSpan="4">
                  <a:txBody>
                    <a:bodyPr/>
                    <a:lstStyle/>
                    <a:p>
                      <a:pPr algn="ctr"/>
                      <a:r>
                        <a:rPr lang="en-US" sz="1700" dirty="0">
                          <a:latin typeface="Roboto" panose="02000000000000000000" pitchFamily="2" charset="0"/>
                          <a:ea typeface="Roboto" panose="02000000000000000000" pitchFamily="2" charset="0"/>
                        </a:rPr>
                        <a:t>Gender</a:t>
                      </a:r>
                    </a:p>
                  </a:txBody>
                  <a:tcPr/>
                </a:tc>
                <a:tc hMerge="1">
                  <a:txBody>
                    <a:bodyPr/>
                    <a:lstStyle/>
                    <a:p>
                      <a:endParaRPr lang="en-US" dirty="0"/>
                    </a:p>
                  </a:txBody>
                  <a:tcPr/>
                </a:tc>
                <a:tc hMerge="1">
                  <a:txBody>
                    <a:bodyPr/>
                    <a:lstStyle/>
                    <a:p>
                      <a:pPr algn="ctr"/>
                      <a:endParaRPr lang="en-US" sz="1700" dirty="0">
                        <a:latin typeface="Roboto" panose="02000000000000000000" pitchFamily="2" charset="0"/>
                        <a:ea typeface="Roboto" panose="02000000000000000000" pitchFamily="2" charset="0"/>
                      </a:endParaRPr>
                    </a:p>
                  </a:txBody>
                  <a:tcPr/>
                </a:tc>
                <a:tc hMerge="1">
                  <a:txBody>
                    <a:bodyPr/>
                    <a:lstStyle/>
                    <a:p>
                      <a:pPr algn="ctr"/>
                      <a:endParaRPr lang="en-US" sz="1700" dirty="0">
                        <a:latin typeface="Roboto" panose="02000000000000000000" pitchFamily="2" charset="0"/>
                        <a:ea typeface="Roboto" panose="02000000000000000000" pitchFamily="2" charset="0"/>
                      </a:endParaRPr>
                    </a:p>
                  </a:txBody>
                  <a:tcPr/>
                </a:tc>
                <a:extLst>
                  <a:ext uri="{0D108BD9-81ED-4DB2-BD59-A6C34878D82A}">
                    <a16:rowId xmlns:a16="http://schemas.microsoft.com/office/drawing/2014/main" val="1085650513"/>
                  </a:ext>
                </a:extLst>
              </a:tr>
              <a:tr h="357809">
                <a:tc>
                  <a:txBody>
                    <a:bodyPr/>
                    <a:lstStyle/>
                    <a:p>
                      <a:endParaRPr lang="en-US" sz="1700" dirty="0">
                        <a:latin typeface="Roboto" panose="02000000000000000000" pitchFamily="2" charset="0"/>
                        <a:ea typeface="Roboto" panose="02000000000000000000" pitchFamily="2" charset="0"/>
                      </a:endParaRPr>
                    </a:p>
                  </a:txBody>
                  <a:tcPr/>
                </a:tc>
                <a:tc>
                  <a:txBody>
                    <a:bodyPr/>
                    <a:lstStyle/>
                    <a:p>
                      <a:pPr algn="ctr"/>
                      <a:r>
                        <a:rPr lang="en-US" sz="1700" b="1" dirty="0">
                          <a:latin typeface="Roboto" panose="02000000000000000000" pitchFamily="2" charset="0"/>
                          <a:ea typeface="Roboto" panose="02000000000000000000" pitchFamily="2" charset="0"/>
                        </a:rPr>
                        <a:t>Fall 2024</a:t>
                      </a:r>
                    </a:p>
                  </a:txBody>
                  <a:tcPr/>
                </a:tc>
                <a:tc>
                  <a:txBody>
                    <a:bodyPr/>
                    <a:lstStyle/>
                    <a:p>
                      <a:pPr algn="ctr"/>
                      <a:r>
                        <a:rPr lang="en-US" sz="1700" b="1" dirty="0">
                          <a:latin typeface="Roboto" panose="02000000000000000000" pitchFamily="2" charset="0"/>
                          <a:ea typeface="Roboto" panose="02000000000000000000" pitchFamily="2" charset="0"/>
                        </a:rPr>
                        <a:t>Winter 2025</a:t>
                      </a:r>
                    </a:p>
                  </a:txBody>
                  <a:tcPr/>
                </a:tc>
                <a:tc>
                  <a:txBody>
                    <a:bodyPr/>
                    <a:lstStyle/>
                    <a:p>
                      <a:pPr algn="ctr"/>
                      <a:r>
                        <a:rPr lang="en-US" sz="1700" b="1" dirty="0">
                          <a:latin typeface="Roboto" panose="02000000000000000000" pitchFamily="2" charset="0"/>
                          <a:ea typeface="Roboto" panose="02000000000000000000" pitchFamily="2" charset="0"/>
                        </a:rPr>
                        <a:t>Fall 2025</a:t>
                      </a:r>
                    </a:p>
                  </a:txBody>
                  <a:tcPr/>
                </a:tc>
                <a:extLst>
                  <a:ext uri="{0D108BD9-81ED-4DB2-BD59-A6C34878D82A}">
                    <a16:rowId xmlns:a16="http://schemas.microsoft.com/office/drawing/2014/main" val="1542680634"/>
                  </a:ext>
                </a:extLst>
              </a:tr>
              <a:tr h="374972">
                <a:tc>
                  <a:txBody>
                    <a:bodyPr/>
                    <a:lstStyle/>
                    <a:p>
                      <a:pPr marL="182880"/>
                      <a:r>
                        <a:rPr lang="en-US" sz="1700" b="1" dirty="0">
                          <a:latin typeface="Roboto" panose="02000000000000000000" pitchFamily="2" charset="0"/>
                          <a:ea typeface="Roboto" panose="02000000000000000000" pitchFamily="2" charset="0"/>
                        </a:rPr>
                        <a:t>Woman</a:t>
                      </a:r>
                    </a:p>
                  </a:txBody>
                  <a:tcPr/>
                </a:tc>
                <a:tc>
                  <a:txBody>
                    <a:bodyPr/>
                    <a:lstStyle/>
                    <a:p>
                      <a:pPr algn="ctr"/>
                      <a:r>
                        <a:rPr lang="en-US" sz="1700" dirty="0">
                          <a:latin typeface="Roboto" panose="02000000000000000000" pitchFamily="2" charset="0"/>
                          <a:ea typeface="Roboto" panose="02000000000000000000" pitchFamily="2" charset="0"/>
                        </a:rPr>
                        <a:t>51%</a:t>
                      </a:r>
                    </a:p>
                  </a:txBody>
                  <a:tcPr/>
                </a:tc>
                <a:tc>
                  <a:txBody>
                    <a:bodyPr/>
                    <a:lstStyle/>
                    <a:p>
                      <a:pPr algn="ctr"/>
                      <a:r>
                        <a:rPr lang="en-US" sz="1700" dirty="0">
                          <a:latin typeface="Roboto" panose="02000000000000000000" pitchFamily="2" charset="0"/>
                          <a:ea typeface="Roboto" panose="02000000000000000000" pitchFamily="2" charset="0"/>
                        </a:rPr>
                        <a:t>51%</a:t>
                      </a:r>
                    </a:p>
                  </a:txBody>
                  <a:tcPr/>
                </a:tc>
                <a:tc>
                  <a:txBody>
                    <a:bodyPr/>
                    <a:lstStyle/>
                    <a:p>
                      <a:pPr algn="ctr"/>
                      <a:r>
                        <a:rPr lang="en-US" sz="1700" dirty="0">
                          <a:latin typeface="Roboto" panose="02000000000000000000" pitchFamily="2" charset="0"/>
                          <a:ea typeface="Roboto" panose="02000000000000000000" pitchFamily="2" charset="0"/>
                        </a:rPr>
                        <a:t>42%</a:t>
                      </a:r>
                    </a:p>
                  </a:txBody>
                  <a:tcPr/>
                </a:tc>
                <a:extLst>
                  <a:ext uri="{0D108BD9-81ED-4DB2-BD59-A6C34878D82A}">
                    <a16:rowId xmlns:a16="http://schemas.microsoft.com/office/drawing/2014/main" val="3202387054"/>
                  </a:ext>
                </a:extLst>
              </a:tr>
              <a:tr h="433410">
                <a:tc>
                  <a:txBody>
                    <a:bodyPr/>
                    <a:lstStyle/>
                    <a:p>
                      <a:pPr marL="182880"/>
                      <a:r>
                        <a:rPr lang="en-US" sz="1700" b="1" dirty="0">
                          <a:latin typeface="Roboto" panose="02000000000000000000" pitchFamily="2" charset="0"/>
                          <a:ea typeface="Roboto" panose="02000000000000000000" pitchFamily="2" charset="0"/>
                        </a:rPr>
                        <a:t>Man</a:t>
                      </a:r>
                    </a:p>
                  </a:txBody>
                  <a:tcPr/>
                </a:tc>
                <a:tc>
                  <a:txBody>
                    <a:bodyPr/>
                    <a:lstStyle/>
                    <a:p>
                      <a:pPr algn="ctr"/>
                      <a:r>
                        <a:rPr lang="en-US" sz="1700" dirty="0">
                          <a:latin typeface="Roboto" panose="02000000000000000000" pitchFamily="2" charset="0"/>
                          <a:ea typeface="Roboto" panose="02000000000000000000" pitchFamily="2" charset="0"/>
                        </a:rPr>
                        <a:t>28%</a:t>
                      </a:r>
                    </a:p>
                  </a:txBody>
                  <a:tcPr/>
                </a:tc>
                <a:tc>
                  <a:txBody>
                    <a:bodyPr/>
                    <a:lstStyle/>
                    <a:p>
                      <a:pPr algn="ctr"/>
                      <a:r>
                        <a:rPr lang="en-US" sz="1700" dirty="0">
                          <a:latin typeface="Roboto" panose="02000000000000000000" pitchFamily="2" charset="0"/>
                          <a:ea typeface="Roboto" panose="02000000000000000000" pitchFamily="2" charset="0"/>
                        </a:rPr>
                        <a:t>28%</a:t>
                      </a:r>
                    </a:p>
                  </a:txBody>
                  <a:tcPr/>
                </a:tc>
                <a:tc>
                  <a:txBody>
                    <a:bodyPr/>
                    <a:lstStyle/>
                    <a:p>
                      <a:pPr algn="ctr"/>
                      <a:r>
                        <a:rPr lang="en-US" sz="1700" dirty="0">
                          <a:latin typeface="Roboto" panose="02000000000000000000" pitchFamily="2" charset="0"/>
                          <a:ea typeface="Roboto" panose="02000000000000000000" pitchFamily="2" charset="0"/>
                        </a:rPr>
                        <a:t>26%</a:t>
                      </a:r>
                    </a:p>
                  </a:txBody>
                  <a:tcPr/>
                </a:tc>
                <a:extLst>
                  <a:ext uri="{0D108BD9-81ED-4DB2-BD59-A6C34878D82A}">
                    <a16:rowId xmlns:a16="http://schemas.microsoft.com/office/drawing/2014/main" val="928990160"/>
                  </a:ext>
                </a:extLst>
              </a:tr>
              <a:tr h="344557">
                <a:tc>
                  <a:txBody>
                    <a:bodyPr/>
                    <a:lstStyle/>
                    <a:p>
                      <a:pPr marL="182880"/>
                      <a:r>
                        <a:rPr lang="en-US" sz="1700" b="1" dirty="0">
                          <a:latin typeface="Roboto" panose="02000000000000000000" pitchFamily="2" charset="0"/>
                          <a:ea typeface="Roboto" panose="02000000000000000000" pitchFamily="2" charset="0"/>
                        </a:rPr>
                        <a:t>Some other way (open end)</a:t>
                      </a:r>
                    </a:p>
                  </a:txBody>
                  <a:tcPr/>
                </a:tc>
                <a:tc>
                  <a:txBody>
                    <a:bodyPr/>
                    <a:lstStyle/>
                    <a:p>
                      <a:pPr algn="ctr"/>
                      <a:r>
                        <a:rPr lang="en-US" sz="1700" dirty="0">
                          <a:latin typeface="Roboto" panose="02000000000000000000" pitchFamily="2" charset="0"/>
                          <a:ea typeface="Roboto" panose="02000000000000000000" pitchFamily="2" charset="0"/>
                        </a:rPr>
                        <a:t>1%</a:t>
                      </a:r>
                    </a:p>
                  </a:txBody>
                  <a:tcPr/>
                </a:tc>
                <a:tc>
                  <a:txBody>
                    <a:bodyPr/>
                    <a:lstStyle/>
                    <a:p>
                      <a:pPr algn="ctr"/>
                      <a:r>
                        <a:rPr lang="en-US" sz="1700" dirty="0">
                          <a:latin typeface="Roboto" panose="02000000000000000000" pitchFamily="2" charset="0"/>
                          <a:ea typeface="Roboto" panose="02000000000000000000" pitchFamily="2" charset="0"/>
                        </a:rPr>
                        <a:t>0%</a:t>
                      </a:r>
                    </a:p>
                  </a:txBody>
                  <a:tcPr/>
                </a:tc>
                <a:tc>
                  <a:txBody>
                    <a:bodyPr/>
                    <a:lstStyle/>
                    <a:p>
                      <a:pPr algn="ctr"/>
                      <a:r>
                        <a:rPr lang="en-US" sz="1700" dirty="0">
                          <a:latin typeface="Roboto" panose="02000000000000000000" pitchFamily="2" charset="0"/>
                          <a:ea typeface="Roboto" panose="02000000000000000000" pitchFamily="2" charset="0"/>
                        </a:rPr>
                        <a:t>0%</a:t>
                      </a:r>
                    </a:p>
                  </a:txBody>
                  <a:tcPr/>
                </a:tc>
                <a:extLst>
                  <a:ext uri="{0D108BD9-81ED-4DB2-BD59-A6C34878D82A}">
                    <a16:rowId xmlns:a16="http://schemas.microsoft.com/office/drawing/2014/main" val="3341070958"/>
                  </a:ext>
                </a:extLst>
              </a:tr>
              <a:tr h="207397">
                <a:tc>
                  <a:txBody>
                    <a:bodyPr/>
                    <a:lstStyle/>
                    <a:p>
                      <a:pPr marL="182880"/>
                      <a:r>
                        <a:rPr lang="en-US" sz="1700" b="1" dirty="0">
                          <a:latin typeface="Roboto" panose="02000000000000000000" pitchFamily="2" charset="0"/>
                          <a:ea typeface="Roboto" panose="02000000000000000000" pitchFamily="2" charset="0"/>
                        </a:rPr>
                        <a:t>Prefer not to say</a:t>
                      </a:r>
                    </a:p>
                  </a:txBody>
                  <a:tcPr/>
                </a:tc>
                <a:tc>
                  <a:txBody>
                    <a:bodyPr/>
                    <a:lstStyle/>
                    <a:p>
                      <a:pPr algn="ctr"/>
                      <a:r>
                        <a:rPr lang="en-US" sz="1700" dirty="0">
                          <a:latin typeface="Roboto" panose="02000000000000000000" pitchFamily="2" charset="0"/>
                          <a:ea typeface="Roboto" panose="02000000000000000000" pitchFamily="2" charset="0"/>
                        </a:rPr>
                        <a:t>5%</a:t>
                      </a:r>
                    </a:p>
                  </a:txBody>
                  <a:tcPr/>
                </a:tc>
                <a:tc>
                  <a:txBody>
                    <a:bodyPr/>
                    <a:lstStyle/>
                    <a:p>
                      <a:pPr algn="ctr"/>
                      <a:r>
                        <a:rPr lang="en-US" sz="1700" dirty="0">
                          <a:latin typeface="Roboto" panose="02000000000000000000" pitchFamily="2" charset="0"/>
                          <a:ea typeface="Roboto" panose="02000000000000000000" pitchFamily="2" charset="0"/>
                        </a:rPr>
                        <a:t>4%</a:t>
                      </a:r>
                    </a:p>
                  </a:txBody>
                  <a:tcPr/>
                </a:tc>
                <a:tc>
                  <a:txBody>
                    <a:bodyPr/>
                    <a:lstStyle/>
                    <a:p>
                      <a:pPr algn="ctr"/>
                      <a:r>
                        <a:rPr lang="en-US" sz="1700" dirty="0">
                          <a:latin typeface="Roboto" panose="02000000000000000000" pitchFamily="2" charset="0"/>
                          <a:ea typeface="Roboto" panose="02000000000000000000" pitchFamily="2" charset="0"/>
                        </a:rPr>
                        <a:t>5%</a:t>
                      </a:r>
                    </a:p>
                  </a:txBody>
                  <a:tcPr/>
                </a:tc>
                <a:extLst>
                  <a:ext uri="{0D108BD9-81ED-4DB2-BD59-A6C34878D82A}">
                    <a16:rowId xmlns:a16="http://schemas.microsoft.com/office/drawing/2014/main" val="3248785884"/>
                  </a:ext>
                </a:extLst>
              </a:tr>
              <a:tr h="155713">
                <a:tc>
                  <a:txBody>
                    <a:bodyPr/>
                    <a:lstStyle/>
                    <a:p>
                      <a:pPr marL="182880"/>
                      <a:r>
                        <a:rPr lang="en-US" sz="1700" b="1" dirty="0">
                          <a:latin typeface="Roboto" panose="02000000000000000000" pitchFamily="2" charset="0"/>
                          <a:ea typeface="Roboto" panose="02000000000000000000" pitchFamily="2" charset="0"/>
                        </a:rPr>
                        <a:t>Skipped</a:t>
                      </a:r>
                    </a:p>
                  </a:txBody>
                  <a:tcPr/>
                </a:tc>
                <a:tc>
                  <a:txBody>
                    <a:bodyPr/>
                    <a:lstStyle/>
                    <a:p>
                      <a:pPr algn="ctr"/>
                      <a:r>
                        <a:rPr lang="en-US" sz="1700" dirty="0">
                          <a:latin typeface="Roboto" panose="02000000000000000000" pitchFamily="2" charset="0"/>
                          <a:ea typeface="Roboto" panose="02000000000000000000" pitchFamily="2" charset="0"/>
                        </a:rPr>
                        <a:t>16%</a:t>
                      </a:r>
                    </a:p>
                  </a:txBody>
                  <a:tcPr/>
                </a:tc>
                <a:tc>
                  <a:txBody>
                    <a:bodyPr/>
                    <a:lstStyle/>
                    <a:p>
                      <a:pPr algn="ctr"/>
                      <a:r>
                        <a:rPr lang="en-US" sz="1700" dirty="0">
                          <a:latin typeface="Roboto" panose="02000000000000000000" pitchFamily="2" charset="0"/>
                          <a:ea typeface="Roboto" panose="02000000000000000000" pitchFamily="2" charset="0"/>
                        </a:rPr>
                        <a:t>17%</a:t>
                      </a:r>
                    </a:p>
                  </a:txBody>
                  <a:tcPr/>
                </a:tc>
                <a:tc>
                  <a:txBody>
                    <a:bodyPr/>
                    <a:lstStyle/>
                    <a:p>
                      <a:pPr algn="ctr"/>
                      <a:r>
                        <a:rPr lang="en-US" sz="1700" dirty="0">
                          <a:latin typeface="Roboto" panose="02000000000000000000" pitchFamily="2" charset="0"/>
                          <a:ea typeface="Roboto" panose="02000000000000000000" pitchFamily="2" charset="0"/>
                        </a:rPr>
                        <a:t>27%</a:t>
                      </a:r>
                    </a:p>
                  </a:txBody>
                  <a:tcPr/>
                </a:tc>
                <a:extLst>
                  <a:ext uri="{0D108BD9-81ED-4DB2-BD59-A6C34878D82A}">
                    <a16:rowId xmlns:a16="http://schemas.microsoft.com/office/drawing/2014/main" val="1089521758"/>
                  </a:ext>
                </a:extLst>
              </a:tr>
              <a:tr h="528824">
                <a:tc gridSpan="3">
                  <a:txBody>
                    <a:bodyPr/>
                    <a:lstStyle/>
                    <a:p>
                      <a:pPr marL="18288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latin typeface="Roboto" panose="02000000000000000000" pitchFamily="2" charset="0"/>
                        <a:ea typeface="Roboto" panose="02000000000000000000" pitchFamily="2" charset="0"/>
                      </a:endParaRPr>
                    </a:p>
                  </a:txBody>
                  <a:tcPr>
                    <a:noFill/>
                  </a:tcPr>
                </a:tc>
                <a:tc hMerge="1">
                  <a:txBody>
                    <a:bodyPr/>
                    <a:lstStyle/>
                    <a:p>
                      <a:pPr algn="ctr"/>
                      <a:endParaRPr lang="en-US" sz="1700" dirty="0">
                        <a:latin typeface="Roboto" panose="02000000000000000000" pitchFamily="2" charset="0"/>
                        <a:ea typeface="Roboto" panose="02000000000000000000" pitchFamily="2" charset="0"/>
                      </a:endParaRPr>
                    </a:p>
                  </a:txBody>
                  <a:tcPr/>
                </a:tc>
                <a:tc hMerge="1">
                  <a:txBody>
                    <a:bodyPr/>
                    <a:lstStyle/>
                    <a:p>
                      <a:pPr algn="ctr"/>
                      <a:endParaRPr lang="en-US" sz="1700" dirty="0">
                        <a:latin typeface="Roboto" panose="02000000000000000000" pitchFamily="2" charset="0"/>
                        <a:ea typeface="Roboto" panose="02000000000000000000" pitchFamily="2" charset="0"/>
                      </a:endParaRPr>
                    </a:p>
                  </a:txBody>
                  <a:tcPr/>
                </a:tc>
                <a:tc>
                  <a:txBody>
                    <a:bodyPr/>
                    <a:lstStyle/>
                    <a:p>
                      <a:pPr marL="18288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latin typeface="Roboto" panose="02000000000000000000" pitchFamily="2" charset="0"/>
                        <a:ea typeface="Roboto" panose="02000000000000000000" pitchFamily="2" charset="0"/>
                      </a:endParaRPr>
                    </a:p>
                  </a:txBody>
                  <a:tcPr>
                    <a:noFill/>
                  </a:tcPr>
                </a:tc>
                <a:extLst>
                  <a:ext uri="{0D108BD9-81ED-4DB2-BD59-A6C34878D82A}">
                    <a16:rowId xmlns:a16="http://schemas.microsoft.com/office/drawing/2014/main" val="1986115771"/>
                  </a:ext>
                </a:extLst>
              </a:tr>
            </a:tbl>
          </a:graphicData>
        </a:graphic>
      </p:graphicFrame>
      <p:sp>
        <p:nvSpPr>
          <p:cNvPr id="11" name="Title 1">
            <a:extLst>
              <a:ext uri="{FF2B5EF4-FFF2-40B4-BE49-F238E27FC236}">
                <a16:creationId xmlns:a16="http://schemas.microsoft.com/office/drawing/2014/main" id="{FEA3DC35-2EC2-FE0E-F175-96C2C432ED91}"/>
              </a:ext>
            </a:extLst>
          </p:cNvPr>
          <p:cNvSpPr txBox="1">
            <a:spLocks/>
          </p:cNvSpPr>
          <p:nvPr/>
        </p:nvSpPr>
        <p:spPr>
          <a:xfrm>
            <a:off x="914400" y="438977"/>
            <a:ext cx="10363200" cy="36512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i="0" kern="1200">
                <a:solidFill>
                  <a:srgbClr val="ED1B34"/>
                </a:solidFill>
                <a:latin typeface="Arial Narrow" panose="020B0604020202020204" pitchFamily="34" charset="0"/>
                <a:ea typeface="+mj-ea"/>
                <a:cs typeface="Arial Narrow" panose="020B0604020202020204" pitchFamily="34" charset="0"/>
              </a:defRPr>
            </a:lvl1pPr>
          </a:lstStyle>
          <a:p>
            <a:pPr algn="ctr"/>
            <a:r>
              <a:rPr lang="en-US" sz="3600">
                <a:latin typeface="Merriweather" pitchFamily="2" charset="77"/>
              </a:rPr>
              <a:t>Respondent characteristics</a:t>
            </a:r>
            <a:endParaRPr lang="en-US" sz="3600" dirty="0">
              <a:latin typeface="Merriweather" pitchFamily="2" charset="77"/>
            </a:endParaRPr>
          </a:p>
        </p:txBody>
      </p:sp>
    </p:spTree>
    <p:extLst>
      <p:ext uri="{BB962C8B-B14F-4D97-AF65-F5344CB8AC3E}">
        <p14:creationId xmlns:p14="http://schemas.microsoft.com/office/powerpoint/2010/main" val="4266490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37C84-DB62-AF13-A4E2-D7BAC4F1DC46}"/>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7CDFEA8C-0453-F932-CE15-9FA4474182AB}"/>
              </a:ext>
            </a:extLst>
          </p:cNvPr>
          <p:cNvSpPr>
            <a:spLocks noGrp="1"/>
          </p:cNvSpPr>
          <p:nvPr>
            <p:ph type="dt" sz="half" idx="10"/>
          </p:nvPr>
        </p:nvSpPr>
        <p:spPr/>
        <p:txBody>
          <a:bodyPr/>
          <a:lstStyle/>
          <a:p>
            <a:r>
              <a:rPr lang="en-US"/>
              <a:t>Democracy Fund</a:t>
            </a:r>
          </a:p>
        </p:txBody>
      </p:sp>
      <p:sp>
        <p:nvSpPr>
          <p:cNvPr id="5" name="Footer Placeholder 4">
            <a:extLst>
              <a:ext uri="{FF2B5EF4-FFF2-40B4-BE49-F238E27FC236}">
                <a16:creationId xmlns:a16="http://schemas.microsoft.com/office/drawing/2014/main" id="{4BC164EC-477E-6559-F980-95B5DB7BC693}"/>
              </a:ext>
            </a:extLst>
          </p:cNvPr>
          <p:cNvSpPr>
            <a:spLocks noGrp="1"/>
          </p:cNvSpPr>
          <p:nvPr>
            <p:ph type="ftr" sz="quarter" idx="11"/>
          </p:nvPr>
        </p:nvSpPr>
        <p:spPr/>
        <p:txBody>
          <a:bodyPr/>
          <a:lstStyle/>
          <a:p>
            <a:r>
              <a:rPr lang="en-US"/>
              <a:t>democracyfund.org</a:t>
            </a:r>
          </a:p>
        </p:txBody>
      </p:sp>
      <p:sp>
        <p:nvSpPr>
          <p:cNvPr id="6" name="Slide Number Placeholder 5">
            <a:extLst>
              <a:ext uri="{FF2B5EF4-FFF2-40B4-BE49-F238E27FC236}">
                <a16:creationId xmlns:a16="http://schemas.microsoft.com/office/drawing/2014/main" id="{A398D319-7505-5CBF-AA9D-F8361F21D990}"/>
              </a:ext>
            </a:extLst>
          </p:cNvPr>
          <p:cNvSpPr>
            <a:spLocks noGrp="1"/>
          </p:cNvSpPr>
          <p:nvPr>
            <p:ph type="sldNum" sz="quarter" idx="12"/>
          </p:nvPr>
        </p:nvSpPr>
        <p:spPr/>
        <p:txBody>
          <a:bodyPr/>
          <a:lstStyle/>
          <a:p>
            <a:fld id="{7071B1D3-77D8-5E40-9181-BE0778747AE6}" type="slidenum">
              <a:rPr lang="en-US" smtClean="0"/>
              <a:t>21</a:t>
            </a:fld>
            <a:endParaRPr lang="en-US"/>
          </a:p>
        </p:txBody>
      </p:sp>
      <p:graphicFrame>
        <p:nvGraphicFramePr>
          <p:cNvPr id="3" name="Table 2">
            <a:extLst>
              <a:ext uri="{FF2B5EF4-FFF2-40B4-BE49-F238E27FC236}">
                <a16:creationId xmlns:a16="http://schemas.microsoft.com/office/drawing/2014/main" id="{1785F4D8-9A77-095E-0B54-0F4E7D610954}"/>
              </a:ext>
            </a:extLst>
          </p:cNvPr>
          <p:cNvGraphicFramePr>
            <a:graphicFrameLocks noGrp="1"/>
          </p:cNvGraphicFramePr>
          <p:nvPr>
            <p:extLst>
              <p:ext uri="{D42A27DB-BD31-4B8C-83A1-F6EECF244321}">
                <p14:modId xmlns:p14="http://schemas.microsoft.com/office/powerpoint/2010/main" val="4199880933"/>
              </p:ext>
            </p:extLst>
          </p:nvPr>
        </p:nvGraphicFramePr>
        <p:xfrm>
          <a:off x="2969078" y="3564999"/>
          <a:ext cx="6253843" cy="2426748"/>
        </p:xfrm>
        <a:graphic>
          <a:graphicData uri="http://schemas.openxmlformats.org/drawingml/2006/table">
            <a:tbl>
              <a:tblPr firstRow="1" bandRow="1">
                <a:tableStyleId>{5C22544A-7EE6-4342-B048-85BDC9FD1C3A}</a:tableStyleId>
              </a:tblPr>
              <a:tblGrid>
                <a:gridCol w="3545263">
                  <a:extLst>
                    <a:ext uri="{9D8B030D-6E8A-4147-A177-3AD203B41FA5}">
                      <a16:colId xmlns:a16="http://schemas.microsoft.com/office/drawing/2014/main" val="1747231112"/>
                    </a:ext>
                  </a:extLst>
                </a:gridCol>
                <a:gridCol w="1035218">
                  <a:extLst>
                    <a:ext uri="{9D8B030D-6E8A-4147-A177-3AD203B41FA5}">
                      <a16:colId xmlns:a16="http://schemas.microsoft.com/office/drawing/2014/main" val="1073264810"/>
                    </a:ext>
                  </a:extLst>
                </a:gridCol>
                <a:gridCol w="836681">
                  <a:extLst>
                    <a:ext uri="{9D8B030D-6E8A-4147-A177-3AD203B41FA5}">
                      <a16:colId xmlns:a16="http://schemas.microsoft.com/office/drawing/2014/main" val="1314929914"/>
                    </a:ext>
                  </a:extLst>
                </a:gridCol>
                <a:gridCol w="836681">
                  <a:extLst>
                    <a:ext uri="{9D8B030D-6E8A-4147-A177-3AD203B41FA5}">
                      <a16:colId xmlns:a16="http://schemas.microsoft.com/office/drawing/2014/main" val="420711898"/>
                    </a:ext>
                  </a:extLst>
                </a:gridCol>
              </a:tblGrid>
              <a:tr h="322332">
                <a:tc gridSpan="4">
                  <a:txBody>
                    <a:bodyPr/>
                    <a:lstStyle/>
                    <a:p>
                      <a:pPr algn="ctr"/>
                      <a:r>
                        <a:rPr lang="en-US" sz="1700" dirty="0">
                          <a:latin typeface="Roboto" panose="02000000000000000000" pitchFamily="2" charset="0"/>
                          <a:ea typeface="Roboto" panose="02000000000000000000" pitchFamily="2" charset="0"/>
                        </a:rPr>
                        <a:t>Organization grant amount – 2020 to 2023</a:t>
                      </a:r>
                    </a:p>
                  </a:txBody>
                  <a:tcPr/>
                </a:tc>
                <a:tc hMerge="1">
                  <a:txBody>
                    <a:bodyPr/>
                    <a:lstStyle/>
                    <a:p>
                      <a:endParaRPr lang="en-US" dirty="0"/>
                    </a:p>
                  </a:txBody>
                  <a:tcPr/>
                </a:tc>
                <a:tc hMerge="1">
                  <a:txBody>
                    <a:bodyPr/>
                    <a:lstStyle/>
                    <a:p>
                      <a:pPr algn="ctr"/>
                      <a:endParaRPr lang="en-US" sz="1700" dirty="0">
                        <a:latin typeface="Roboto" panose="02000000000000000000" pitchFamily="2" charset="0"/>
                        <a:ea typeface="Roboto" panose="02000000000000000000" pitchFamily="2" charset="0"/>
                      </a:endParaRPr>
                    </a:p>
                  </a:txBody>
                  <a:tcPr/>
                </a:tc>
                <a:tc hMerge="1">
                  <a:txBody>
                    <a:bodyPr/>
                    <a:lstStyle/>
                    <a:p>
                      <a:pPr algn="ctr"/>
                      <a:endParaRPr lang="en-US" sz="1700" dirty="0">
                        <a:latin typeface="Roboto" panose="02000000000000000000" pitchFamily="2" charset="0"/>
                        <a:ea typeface="Roboto" panose="02000000000000000000" pitchFamily="2" charset="0"/>
                      </a:endParaRPr>
                    </a:p>
                  </a:txBody>
                  <a:tcPr/>
                </a:tc>
                <a:extLst>
                  <a:ext uri="{0D108BD9-81ED-4DB2-BD59-A6C34878D82A}">
                    <a16:rowId xmlns:a16="http://schemas.microsoft.com/office/drawing/2014/main" val="1085650513"/>
                  </a:ext>
                </a:extLst>
              </a:tr>
              <a:tr h="384881">
                <a:tc>
                  <a:txBody>
                    <a:bodyPr/>
                    <a:lstStyle/>
                    <a:p>
                      <a:endParaRPr lang="en-US" sz="1700" dirty="0">
                        <a:latin typeface="Roboto" panose="02000000000000000000" pitchFamily="2" charset="0"/>
                        <a:ea typeface="Roboto" panose="02000000000000000000" pitchFamily="2" charset="0"/>
                      </a:endParaRPr>
                    </a:p>
                  </a:txBody>
                  <a:tcPr/>
                </a:tc>
                <a:tc>
                  <a:txBody>
                    <a:bodyPr/>
                    <a:lstStyle/>
                    <a:p>
                      <a:pPr algn="ctr"/>
                      <a:r>
                        <a:rPr lang="en-US" sz="1700" b="1" dirty="0">
                          <a:latin typeface="Roboto" panose="02000000000000000000" pitchFamily="2" charset="0"/>
                          <a:ea typeface="Roboto" panose="02000000000000000000" pitchFamily="2" charset="0"/>
                        </a:rPr>
                        <a:t>Fall 2024</a:t>
                      </a:r>
                    </a:p>
                  </a:txBody>
                  <a:tcPr/>
                </a:tc>
                <a:tc>
                  <a:txBody>
                    <a:bodyPr/>
                    <a:lstStyle/>
                    <a:p>
                      <a:pPr algn="ctr"/>
                      <a:r>
                        <a:rPr lang="en-US" sz="1700" b="1" dirty="0">
                          <a:latin typeface="Roboto" panose="02000000000000000000" pitchFamily="2" charset="0"/>
                          <a:ea typeface="Roboto" panose="02000000000000000000" pitchFamily="2" charset="0"/>
                        </a:rPr>
                        <a:t>Winter 2025</a:t>
                      </a:r>
                    </a:p>
                  </a:txBody>
                  <a:tcPr/>
                </a:tc>
                <a:tc>
                  <a:txBody>
                    <a:bodyPr/>
                    <a:lstStyle/>
                    <a:p>
                      <a:pPr algn="ctr"/>
                      <a:r>
                        <a:rPr lang="en-US" sz="1700" b="1" dirty="0">
                          <a:latin typeface="Roboto" panose="02000000000000000000" pitchFamily="2" charset="0"/>
                          <a:ea typeface="Roboto" panose="02000000000000000000" pitchFamily="2" charset="0"/>
                        </a:rPr>
                        <a:t>Fall 2024</a:t>
                      </a:r>
                    </a:p>
                  </a:txBody>
                  <a:tcPr/>
                </a:tc>
                <a:extLst>
                  <a:ext uri="{0D108BD9-81ED-4DB2-BD59-A6C34878D82A}">
                    <a16:rowId xmlns:a16="http://schemas.microsoft.com/office/drawing/2014/main" val="1542680634"/>
                  </a:ext>
                </a:extLst>
              </a:tr>
              <a:tr h="384881">
                <a:tc>
                  <a:txBody>
                    <a:bodyPr/>
                    <a:lstStyle/>
                    <a:p>
                      <a:pPr marL="182880"/>
                      <a:r>
                        <a:rPr lang="en-US" sz="1700" b="1" dirty="0">
                          <a:latin typeface="Roboto" panose="02000000000000000000" pitchFamily="2" charset="0"/>
                          <a:ea typeface="Roboto" panose="02000000000000000000" pitchFamily="2" charset="0"/>
                        </a:rPr>
                        <a:t>Small</a:t>
                      </a:r>
                    </a:p>
                  </a:txBody>
                  <a:tcPr/>
                </a:tc>
                <a:tc>
                  <a:txBody>
                    <a:bodyPr/>
                    <a:lstStyle/>
                    <a:p>
                      <a:pPr algn="ctr"/>
                      <a:r>
                        <a:rPr lang="en-US" sz="1700" dirty="0">
                          <a:latin typeface="Roboto" panose="02000000000000000000" pitchFamily="2" charset="0"/>
                          <a:ea typeface="Roboto" panose="02000000000000000000" pitchFamily="2" charset="0"/>
                        </a:rPr>
                        <a:t>27%</a:t>
                      </a:r>
                    </a:p>
                  </a:txBody>
                  <a:tcPr/>
                </a:tc>
                <a:tc>
                  <a:txBody>
                    <a:bodyPr/>
                    <a:lstStyle/>
                    <a:p>
                      <a:pPr algn="ctr"/>
                      <a:r>
                        <a:rPr lang="en-US" sz="1700" dirty="0">
                          <a:latin typeface="Roboto" panose="02000000000000000000" pitchFamily="2" charset="0"/>
                          <a:ea typeface="Roboto" panose="02000000000000000000" pitchFamily="2" charset="0"/>
                        </a:rPr>
                        <a:t>25%</a:t>
                      </a:r>
                    </a:p>
                  </a:txBody>
                  <a:tcPr/>
                </a:tc>
                <a:tc>
                  <a:txBody>
                    <a:bodyPr/>
                    <a:lstStyle/>
                    <a:p>
                      <a:pPr algn="ctr"/>
                      <a:r>
                        <a:rPr lang="en-US" sz="1700" dirty="0">
                          <a:latin typeface="Roboto" panose="02000000000000000000" pitchFamily="2" charset="0"/>
                          <a:ea typeface="Roboto" panose="02000000000000000000" pitchFamily="2" charset="0"/>
                        </a:rPr>
                        <a:t>27%</a:t>
                      </a:r>
                    </a:p>
                  </a:txBody>
                  <a:tcPr/>
                </a:tc>
                <a:extLst>
                  <a:ext uri="{0D108BD9-81ED-4DB2-BD59-A6C34878D82A}">
                    <a16:rowId xmlns:a16="http://schemas.microsoft.com/office/drawing/2014/main" val="3202387054"/>
                  </a:ext>
                </a:extLst>
              </a:tr>
              <a:tr h="380707">
                <a:tc>
                  <a:txBody>
                    <a:bodyPr/>
                    <a:lstStyle/>
                    <a:p>
                      <a:pPr marL="182880"/>
                      <a:r>
                        <a:rPr lang="en-US" sz="1700" b="1" dirty="0">
                          <a:latin typeface="Roboto" panose="02000000000000000000" pitchFamily="2" charset="0"/>
                          <a:ea typeface="Roboto" panose="02000000000000000000" pitchFamily="2" charset="0"/>
                        </a:rPr>
                        <a:t>Medium</a:t>
                      </a:r>
                    </a:p>
                  </a:txBody>
                  <a:tcPr/>
                </a:tc>
                <a:tc>
                  <a:txBody>
                    <a:bodyPr/>
                    <a:lstStyle/>
                    <a:p>
                      <a:pPr algn="ctr"/>
                      <a:r>
                        <a:rPr lang="en-US" sz="1700" dirty="0">
                          <a:latin typeface="Roboto" panose="02000000000000000000" pitchFamily="2" charset="0"/>
                          <a:ea typeface="Roboto" panose="02000000000000000000" pitchFamily="2" charset="0"/>
                        </a:rPr>
                        <a:t>32%</a:t>
                      </a:r>
                    </a:p>
                  </a:txBody>
                  <a:tcPr/>
                </a:tc>
                <a:tc>
                  <a:txBody>
                    <a:bodyPr/>
                    <a:lstStyle/>
                    <a:p>
                      <a:pPr algn="ctr"/>
                      <a:r>
                        <a:rPr lang="en-US" sz="1700" dirty="0">
                          <a:latin typeface="Roboto" panose="02000000000000000000" pitchFamily="2" charset="0"/>
                          <a:ea typeface="Roboto" panose="02000000000000000000" pitchFamily="2" charset="0"/>
                        </a:rPr>
                        <a:t>28%</a:t>
                      </a:r>
                    </a:p>
                  </a:txBody>
                  <a:tcPr/>
                </a:tc>
                <a:tc>
                  <a:txBody>
                    <a:bodyPr/>
                    <a:lstStyle/>
                    <a:p>
                      <a:pPr algn="ctr"/>
                      <a:r>
                        <a:rPr lang="en-US" sz="1700" dirty="0">
                          <a:latin typeface="Roboto" panose="02000000000000000000" pitchFamily="2" charset="0"/>
                          <a:ea typeface="Roboto" panose="02000000000000000000" pitchFamily="2" charset="0"/>
                        </a:rPr>
                        <a:t>23%</a:t>
                      </a:r>
                    </a:p>
                  </a:txBody>
                  <a:tcPr/>
                </a:tc>
                <a:extLst>
                  <a:ext uri="{0D108BD9-81ED-4DB2-BD59-A6C34878D82A}">
                    <a16:rowId xmlns:a16="http://schemas.microsoft.com/office/drawing/2014/main" val="928990160"/>
                  </a:ext>
                </a:extLst>
              </a:tr>
              <a:tr h="281193">
                <a:tc>
                  <a:txBody>
                    <a:bodyPr/>
                    <a:lstStyle/>
                    <a:p>
                      <a:pPr marL="182880"/>
                      <a:r>
                        <a:rPr lang="en-US" sz="1700" b="1" dirty="0">
                          <a:latin typeface="Roboto" panose="02000000000000000000" pitchFamily="2" charset="0"/>
                          <a:ea typeface="Roboto" panose="02000000000000000000" pitchFamily="2" charset="0"/>
                        </a:rPr>
                        <a:t>Large</a:t>
                      </a:r>
                    </a:p>
                  </a:txBody>
                  <a:tcPr/>
                </a:tc>
                <a:tc>
                  <a:txBody>
                    <a:bodyPr/>
                    <a:lstStyle/>
                    <a:p>
                      <a:pPr algn="ctr"/>
                      <a:r>
                        <a:rPr lang="en-US" sz="1700" dirty="0">
                          <a:latin typeface="Roboto" panose="02000000000000000000" pitchFamily="2" charset="0"/>
                          <a:ea typeface="Roboto" panose="02000000000000000000" pitchFamily="2" charset="0"/>
                        </a:rPr>
                        <a:t>24%</a:t>
                      </a:r>
                    </a:p>
                  </a:txBody>
                  <a:tcPr/>
                </a:tc>
                <a:tc>
                  <a:txBody>
                    <a:bodyPr/>
                    <a:lstStyle/>
                    <a:p>
                      <a:pPr algn="ctr"/>
                      <a:r>
                        <a:rPr lang="en-US" sz="1700" dirty="0">
                          <a:latin typeface="Roboto" panose="02000000000000000000" pitchFamily="2" charset="0"/>
                          <a:ea typeface="Roboto" panose="02000000000000000000" pitchFamily="2" charset="0"/>
                        </a:rPr>
                        <a:t>32%</a:t>
                      </a:r>
                    </a:p>
                  </a:txBody>
                  <a:tcPr/>
                </a:tc>
                <a:tc>
                  <a:txBody>
                    <a:bodyPr/>
                    <a:lstStyle/>
                    <a:p>
                      <a:pPr algn="ctr"/>
                      <a:r>
                        <a:rPr lang="en-US" sz="1700" dirty="0">
                          <a:latin typeface="Roboto" panose="02000000000000000000" pitchFamily="2" charset="0"/>
                          <a:ea typeface="Roboto" panose="02000000000000000000" pitchFamily="2" charset="0"/>
                        </a:rPr>
                        <a:t>24%</a:t>
                      </a:r>
                    </a:p>
                  </a:txBody>
                  <a:tcPr/>
                </a:tc>
                <a:extLst>
                  <a:ext uri="{0D108BD9-81ED-4DB2-BD59-A6C34878D82A}">
                    <a16:rowId xmlns:a16="http://schemas.microsoft.com/office/drawing/2014/main" val="3341070958"/>
                  </a:ext>
                </a:extLst>
              </a:tr>
              <a:tr h="326127">
                <a:tc>
                  <a:txBody>
                    <a:bodyPr/>
                    <a:lstStyle/>
                    <a:p>
                      <a:pPr marL="182880"/>
                      <a:r>
                        <a:rPr lang="en-US" sz="1700" b="1" dirty="0">
                          <a:latin typeface="Roboto" panose="02000000000000000000" pitchFamily="2" charset="0"/>
                          <a:ea typeface="Roboto" panose="02000000000000000000" pitchFamily="2" charset="0"/>
                        </a:rPr>
                        <a:t>Unidentifiable</a:t>
                      </a:r>
                    </a:p>
                  </a:txBody>
                  <a:tcPr/>
                </a:tc>
                <a:tc>
                  <a:txBody>
                    <a:bodyPr/>
                    <a:lstStyle/>
                    <a:p>
                      <a:pPr algn="ctr"/>
                      <a:r>
                        <a:rPr lang="en-US" sz="1700" dirty="0">
                          <a:latin typeface="Roboto" panose="02000000000000000000" pitchFamily="2" charset="0"/>
                          <a:ea typeface="Roboto" panose="02000000000000000000" pitchFamily="2" charset="0"/>
                        </a:rPr>
                        <a:t>17%</a:t>
                      </a:r>
                    </a:p>
                  </a:txBody>
                  <a:tcPr/>
                </a:tc>
                <a:tc>
                  <a:txBody>
                    <a:bodyPr/>
                    <a:lstStyle/>
                    <a:p>
                      <a:pPr algn="ctr"/>
                      <a:r>
                        <a:rPr lang="en-US" sz="1700" dirty="0">
                          <a:latin typeface="Roboto" panose="02000000000000000000" pitchFamily="2" charset="0"/>
                          <a:ea typeface="Roboto" panose="02000000000000000000" pitchFamily="2" charset="0"/>
                        </a:rPr>
                        <a:t>15%</a:t>
                      </a:r>
                    </a:p>
                  </a:txBody>
                  <a:tcPr/>
                </a:tc>
                <a:tc>
                  <a:txBody>
                    <a:bodyPr/>
                    <a:lstStyle/>
                    <a:p>
                      <a:pPr algn="ctr"/>
                      <a:r>
                        <a:rPr lang="en-US" sz="1700" dirty="0">
                          <a:latin typeface="Roboto" panose="02000000000000000000" pitchFamily="2" charset="0"/>
                          <a:ea typeface="Roboto" panose="02000000000000000000" pitchFamily="2" charset="0"/>
                        </a:rPr>
                        <a:t>27%</a:t>
                      </a:r>
                    </a:p>
                  </a:txBody>
                  <a:tcPr/>
                </a:tc>
                <a:extLst>
                  <a:ext uri="{0D108BD9-81ED-4DB2-BD59-A6C34878D82A}">
                    <a16:rowId xmlns:a16="http://schemas.microsoft.com/office/drawing/2014/main" val="3248785884"/>
                  </a:ext>
                </a:extLst>
              </a:tr>
            </a:tbl>
          </a:graphicData>
        </a:graphic>
      </p:graphicFrame>
      <p:sp>
        <p:nvSpPr>
          <p:cNvPr id="11" name="Title 1">
            <a:extLst>
              <a:ext uri="{FF2B5EF4-FFF2-40B4-BE49-F238E27FC236}">
                <a16:creationId xmlns:a16="http://schemas.microsoft.com/office/drawing/2014/main" id="{C12AB68B-A164-C73E-15A4-C748F7C22066}"/>
              </a:ext>
            </a:extLst>
          </p:cNvPr>
          <p:cNvSpPr txBox="1">
            <a:spLocks/>
          </p:cNvSpPr>
          <p:nvPr/>
        </p:nvSpPr>
        <p:spPr>
          <a:xfrm>
            <a:off x="914400" y="438977"/>
            <a:ext cx="10363200" cy="36512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i="0" kern="1200">
                <a:solidFill>
                  <a:srgbClr val="ED1B34"/>
                </a:solidFill>
                <a:latin typeface="Arial Narrow" panose="020B0604020202020204" pitchFamily="34" charset="0"/>
                <a:ea typeface="+mj-ea"/>
                <a:cs typeface="Arial Narrow" panose="020B0604020202020204" pitchFamily="34" charset="0"/>
              </a:defRPr>
            </a:lvl1pPr>
          </a:lstStyle>
          <a:p>
            <a:pPr algn="ctr"/>
            <a:r>
              <a:rPr lang="en-US" sz="3600" dirty="0">
                <a:latin typeface="Merriweather" pitchFamily="2" charset="77"/>
              </a:rPr>
              <a:t>Respondent characteristics</a:t>
            </a:r>
          </a:p>
        </p:txBody>
      </p:sp>
      <p:sp>
        <p:nvSpPr>
          <p:cNvPr id="8" name="TextBox 7">
            <a:extLst>
              <a:ext uri="{FF2B5EF4-FFF2-40B4-BE49-F238E27FC236}">
                <a16:creationId xmlns:a16="http://schemas.microsoft.com/office/drawing/2014/main" id="{CFC9E02C-A5B2-8C65-7DD5-44B1BBB08F5B}"/>
              </a:ext>
            </a:extLst>
          </p:cNvPr>
          <p:cNvSpPr txBox="1"/>
          <p:nvPr/>
        </p:nvSpPr>
        <p:spPr>
          <a:xfrm>
            <a:off x="914400" y="1090459"/>
            <a:ext cx="10363202" cy="2109937"/>
          </a:xfrm>
          <a:prstGeom prst="rect">
            <a:avLst/>
          </a:prstGeom>
          <a:noFill/>
        </p:spPr>
        <p:txBody>
          <a:bodyPr wrap="square">
            <a:spAutoFit/>
          </a:bodyPr>
          <a:lstStyle/>
          <a:p>
            <a:pPr marL="133350" lvl="0" algn="l" rtl="0">
              <a:lnSpc>
                <a:spcPct val="115000"/>
              </a:lnSpc>
              <a:spcBef>
                <a:spcPts val="1000"/>
              </a:spcBef>
              <a:spcAft>
                <a:spcPts val="0"/>
              </a:spcAft>
              <a:buClr>
                <a:schemeClr val="dk1"/>
              </a:buClr>
              <a:buSzPts val="1500"/>
            </a:pPr>
            <a:r>
              <a:rPr lang="en-US" sz="1800" dirty="0">
                <a:solidFill>
                  <a:schemeClr val="dk1"/>
                </a:solidFill>
                <a:latin typeface="Roboto" panose="02000000000000000000" pitchFamily="2" charset="0"/>
                <a:ea typeface="Roboto" panose="02000000000000000000" pitchFamily="2" charset="0"/>
                <a:cs typeface="Arial" panose="020B0604020202020204" pitchFamily="34" charset="0"/>
                <a:sym typeface="Open Sans Light"/>
              </a:rPr>
              <a:t>Grant size groups were constructed using organizational grant data between 2020 and 2023. Those designated as small, medium, and large were identified as having cumulatively given less than $1 million dollars, between $1 million and $10 million dollars, and more than $10 million dollars between those years, respectively.</a:t>
            </a:r>
          </a:p>
          <a:p>
            <a:pPr marL="133350" lvl="0" algn="l" rtl="0">
              <a:lnSpc>
                <a:spcPct val="115000"/>
              </a:lnSpc>
              <a:spcBef>
                <a:spcPts val="1000"/>
              </a:spcBef>
              <a:spcAft>
                <a:spcPts val="0"/>
              </a:spcAft>
              <a:buClr>
                <a:schemeClr val="dk1"/>
              </a:buClr>
              <a:buSzPts val="1500"/>
            </a:pPr>
            <a:r>
              <a:rPr lang="en-US" dirty="0">
                <a:solidFill>
                  <a:schemeClr val="dk1"/>
                </a:solidFill>
                <a:latin typeface="Roboto" panose="02000000000000000000" pitchFamily="2" charset="0"/>
                <a:ea typeface="Roboto" panose="02000000000000000000" pitchFamily="2" charset="0"/>
                <a:cs typeface="Arial" panose="020B0604020202020204" pitchFamily="34" charset="0"/>
                <a:sym typeface="Open Sans Light"/>
              </a:rPr>
              <a:t>Respondents who do not represent a single home organization with an identifiable EIN were excluded from this analysis.</a:t>
            </a:r>
          </a:p>
        </p:txBody>
      </p:sp>
    </p:spTree>
    <p:extLst>
      <p:ext uri="{BB962C8B-B14F-4D97-AF65-F5344CB8AC3E}">
        <p14:creationId xmlns:p14="http://schemas.microsoft.com/office/powerpoint/2010/main" val="3494512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E8295-928D-0FBB-9B2C-97A241BB3040}"/>
              </a:ext>
            </a:extLst>
          </p:cNvPr>
          <p:cNvSpPr>
            <a:spLocks noGrp="1"/>
          </p:cNvSpPr>
          <p:nvPr>
            <p:ph type="title"/>
          </p:nvPr>
        </p:nvSpPr>
        <p:spPr>
          <a:xfrm>
            <a:off x="1094509" y="2683891"/>
            <a:ext cx="10363200" cy="1119188"/>
          </a:xfrm>
        </p:spPr>
        <p:txBody>
          <a:bodyPr>
            <a:normAutofit/>
          </a:bodyPr>
          <a:lstStyle/>
          <a:p>
            <a:pPr algn="ctr"/>
            <a:r>
              <a:rPr lang="en-US" sz="4400" dirty="0">
                <a:latin typeface="Merriweather" pitchFamily="2" charset="77"/>
              </a:rPr>
              <a:t>What is the mood now?</a:t>
            </a:r>
            <a:endParaRPr lang="en-US" dirty="0"/>
          </a:p>
        </p:txBody>
      </p:sp>
      <p:sp>
        <p:nvSpPr>
          <p:cNvPr id="5" name="Footer Placeholder 4">
            <a:extLst>
              <a:ext uri="{FF2B5EF4-FFF2-40B4-BE49-F238E27FC236}">
                <a16:creationId xmlns:a16="http://schemas.microsoft.com/office/drawing/2014/main" id="{1A3B571F-0C95-35C5-3BB6-149C04C0807A}"/>
              </a:ext>
            </a:extLst>
          </p:cNvPr>
          <p:cNvSpPr>
            <a:spLocks noGrp="1"/>
          </p:cNvSpPr>
          <p:nvPr>
            <p:ph type="ftr" sz="quarter" idx="11"/>
          </p:nvPr>
        </p:nvSpPr>
        <p:spPr/>
        <p:txBody>
          <a:bodyPr/>
          <a:lstStyle/>
          <a:p>
            <a:r>
              <a:rPr lang="en-US"/>
              <a:t>democracyfund.org</a:t>
            </a:r>
          </a:p>
        </p:txBody>
      </p:sp>
      <p:sp>
        <p:nvSpPr>
          <p:cNvPr id="6" name="Slide Number Placeholder 5">
            <a:extLst>
              <a:ext uri="{FF2B5EF4-FFF2-40B4-BE49-F238E27FC236}">
                <a16:creationId xmlns:a16="http://schemas.microsoft.com/office/drawing/2014/main" id="{A9BF9D24-D647-C07F-8CA2-D953C364B9F0}"/>
              </a:ext>
            </a:extLst>
          </p:cNvPr>
          <p:cNvSpPr>
            <a:spLocks noGrp="1"/>
          </p:cNvSpPr>
          <p:nvPr>
            <p:ph type="sldNum" sz="quarter" idx="12"/>
          </p:nvPr>
        </p:nvSpPr>
        <p:spPr/>
        <p:txBody>
          <a:bodyPr/>
          <a:lstStyle/>
          <a:p>
            <a:fld id="{7071B1D3-77D8-5E40-9181-BE0778747AE6}" type="slidenum">
              <a:rPr lang="en-US" smtClean="0"/>
              <a:t>3</a:t>
            </a:fld>
            <a:endParaRPr lang="en-US"/>
          </a:p>
        </p:txBody>
      </p:sp>
    </p:spTree>
    <p:extLst>
      <p:ext uri="{BB962C8B-B14F-4D97-AF65-F5344CB8AC3E}">
        <p14:creationId xmlns:p14="http://schemas.microsoft.com/office/powerpoint/2010/main" val="1965560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DAA33-52B7-8DC8-87ED-12DD7105A967}"/>
            </a:ext>
          </a:extLst>
        </p:cNvPr>
        <p:cNvGrpSpPr/>
        <p:nvPr/>
      </p:nvGrpSpPr>
      <p:grpSpPr>
        <a:xfrm>
          <a:off x="0" y="0"/>
          <a:ext cx="0" cy="0"/>
          <a:chOff x="0" y="0"/>
          <a:chExt cx="0" cy="0"/>
        </a:xfrm>
      </p:grpSpPr>
      <p:sp>
        <p:nvSpPr>
          <p:cNvPr id="5" name="Footer Placeholder 4">
            <a:extLst>
              <a:ext uri="{FF2B5EF4-FFF2-40B4-BE49-F238E27FC236}">
                <a16:creationId xmlns:a16="http://schemas.microsoft.com/office/drawing/2014/main" id="{681385B8-9C3D-61A7-E548-33306EEE2F5C}"/>
              </a:ext>
            </a:extLst>
          </p:cNvPr>
          <p:cNvSpPr>
            <a:spLocks noGrp="1"/>
          </p:cNvSpPr>
          <p:nvPr>
            <p:ph type="ftr" sz="quarter" idx="11"/>
          </p:nvPr>
        </p:nvSpPr>
        <p:spPr/>
        <p:txBody>
          <a:bodyPr/>
          <a:lstStyle/>
          <a:p>
            <a:r>
              <a:rPr lang="en-US"/>
              <a:t>democracyfund.org</a:t>
            </a:r>
          </a:p>
        </p:txBody>
      </p:sp>
      <p:sp>
        <p:nvSpPr>
          <p:cNvPr id="6" name="Slide Number Placeholder 5">
            <a:extLst>
              <a:ext uri="{FF2B5EF4-FFF2-40B4-BE49-F238E27FC236}">
                <a16:creationId xmlns:a16="http://schemas.microsoft.com/office/drawing/2014/main" id="{C219AFE8-8DF5-EB00-0D6E-325AF525C1F2}"/>
              </a:ext>
            </a:extLst>
          </p:cNvPr>
          <p:cNvSpPr>
            <a:spLocks noGrp="1"/>
          </p:cNvSpPr>
          <p:nvPr>
            <p:ph type="sldNum" sz="quarter" idx="12"/>
          </p:nvPr>
        </p:nvSpPr>
        <p:spPr/>
        <p:txBody>
          <a:bodyPr/>
          <a:lstStyle/>
          <a:p>
            <a:fld id="{7071B1D3-77D8-5E40-9181-BE0778747AE6}" type="slidenum">
              <a:rPr lang="en-US" smtClean="0"/>
              <a:t>4</a:t>
            </a:fld>
            <a:endParaRPr lang="en-US"/>
          </a:p>
        </p:txBody>
      </p:sp>
      <p:sp>
        <p:nvSpPr>
          <p:cNvPr id="2" name="Title 1">
            <a:extLst>
              <a:ext uri="{FF2B5EF4-FFF2-40B4-BE49-F238E27FC236}">
                <a16:creationId xmlns:a16="http://schemas.microsoft.com/office/drawing/2014/main" id="{27E6ABCC-FAC8-6656-469D-8949548B5A0D}"/>
              </a:ext>
            </a:extLst>
          </p:cNvPr>
          <p:cNvSpPr>
            <a:spLocks noGrp="1"/>
          </p:cNvSpPr>
          <p:nvPr>
            <p:ph type="title"/>
          </p:nvPr>
        </p:nvSpPr>
        <p:spPr>
          <a:xfrm>
            <a:off x="928253" y="352370"/>
            <a:ext cx="10363200" cy="454660"/>
          </a:xfrm>
        </p:spPr>
        <p:txBody>
          <a:bodyPr>
            <a:noAutofit/>
          </a:bodyPr>
          <a:lstStyle/>
          <a:p>
            <a:pPr algn="ctr"/>
            <a:r>
              <a:rPr lang="en-US" sz="3200" dirty="0">
                <a:latin typeface="Merriweather" pitchFamily="2" charset="77"/>
              </a:rPr>
              <a:t>Rising dissatisfaction with American democracy</a:t>
            </a:r>
          </a:p>
        </p:txBody>
      </p:sp>
      <p:pic>
        <p:nvPicPr>
          <p:cNvPr id="4" name="Picture 3">
            <a:extLst>
              <a:ext uri="{FF2B5EF4-FFF2-40B4-BE49-F238E27FC236}">
                <a16:creationId xmlns:a16="http://schemas.microsoft.com/office/drawing/2014/main" id="{1C42B049-807F-5B7F-1D7D-1E8E071D845F}"/>
              </a:ext>
            </a:extLst>
          </p:cNvPr>
          <p:cNvPicPr>
            <a:picLocks noChangeAspect="1"/>
          </p:cNvPicPr>
          <p:nvPr/>
        </p:nvPicPr>
        <p:blipFill>
          <a:blip r:embed="rId2"/>
          <a:stretch>
            <a:fillRect/>
          </a:stretch>
        </p:blipFill>
        <p:spPr>
          <a:xfrm>
            <a:off x="1600588" y="1097300"/>
            <a:ext cx="8990823" cy="5057338"/>
          </a:xfrm>
          <a:prstGeom prst="rect">
            <a:avLst/>
          </a:prstGeom>
        </p:spPr>
      </p:pic>
    </p:spTree>
    <p:extLst>
      <p:ext uri="{BB962C8B-B14F-4D97-AF65-F5344CB8AC3E}">
        <p14:creationId xmlns:p14="http://schemas.microsoft.com/office/powerpoint/2010/main" val="4220369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B712E0F-C757-9532-396E-7481E274DEB0}"/>
              </a:ext>
            </a:extLst>
          </p:cNvPr>
          <p:cNvSpPr>
            <a:spLocks noGrp="1"/>
          </p:cNvSpPr>
          <p:nvPr>
            <p:ph type="ftr" sz="quarter" idx="11"/>
          </p:nvPr>
        </p:nvSpPr>
        <p:spPr/>
        <p:txBody>
          <a:bodyPr/>
          <a:lstStyle/>
          <a:p>
            <a:r>
              <a:rPr lang="en-US"/>
              <a:t>democracyfund.org</a:t>
            </a:r>
          </a:p>
        </p:txBody>
      </p:sp>
      <p:sp>
        <p:nvSpPr>
          <p:cNvPr id="6" name="Slide Number Placeholder 5">
            <a:extLst>
              <a:ext uri="{FF2B5EF4-FFF2-40B4-BE49-F238E27FC236}">
                <a16:creationId xmlns:a16="http://schemas.microsoft.com/office/drawing/2014/main" id="{4A352E50-07ED-5089-6792-03009728FABB}"/>
              </a:ext>
            </a:extLst>
          </p:cNvPr>
          <p:cNvSpPr>
            <a:spLocks noGrp="1"/>
          </p:cNvSpPr>
          <p:nvPr>
            <p:ph type="sldNum" sz="quarter" idx="12"/>
          </p:nvPr>
        </p:nvSpPr>
        <p:spPr/>
        <p:txBody>
          <a:bodyPr/>
          <a:lstStyle/>
          <a:p>
            <a:fld id="{7071B1D3-77D8-5E40-9181-BE0778747AE6}" type="slidenum">
              <a:rPr lang="en-US" smtClean="0"/>
              <a:t>5</a:t>
            </a:fld>
            <a:endParaRPr lang="en-US"/>
          </a:p>
        </p:txBody>
      </p:sp>
      <p:sp>
        <p:nvSpPr>
          <p:cNvPr id="2" name="Title 1">
            <a:extLst>
              <a:ext uri="{FF2B5EF4-FFF2-40B4-BE49-F238E27FC236}">
                <a16:creationId xmlns:a16="http://schemas.microsoft.com/office/drawing/2014/main" id="{DBBED988-084F-EE63-DE34-4783848C3F7A}"/>
              </a:ext>
            </a:extLst>
          </p:cNvPr>
          <p:cNvSpPr>
            <a:spLocks noGrp="1"/>
          </p:cNvSpPr>
          <p:nvPr>
            <p:ph type="title"/>
          </p:nvPr>
        </p:nvSpPr>
        <p:spPr>
          <a:xfrm>
            <a:off x="261503" y="352370"/>
            <a:ext cx="11696700" cy="454660"/>
          </a:xfrm>
        </p:spPr>
        <p:txBody>
          <a:bodyPr>
            <a:noAutofit/>
          </a:bodyPr>
          <a:lstStyle/>
          <a:p>
            <a:pPr algn="ctr"/>
            <a:r>
              <a:rPr lang="en-US" sz="3200" dirty="0">
                <a:latin typeface="Merriweather"/>
              </a:rPr>
              <a:t>Negative emotions, but also determination</a:t>
            </a:r>
          </a:p>
        </p:txBody>
      </p:sp>
      <p:pic>
        <p:nvPicPr>
          <p:cNvPr id="4" name="Picture 3">
            <a:extLst>
              <a:ext uri="{FF2B5EF4-FFF2-40B4-BE49-F238E27FC236}">
                <a16:creationId xmlns:a16="http://schemas.microsoft.com/office/drawing/2014/main" id="{AA7EDFAD-39BC-6297-F193-EDA159AF0EB4}"/>
              </a:ext>
            </a:extLst>
          </p:cNvPr>
          <p:cNvPicPr>
            <a:picLocks noChangeAspect="1"/>
          </p:cNvPicPr>
          <p:nvPr/>
        </p:nvPicPr>
        <p:blipFill>
          <a:blip r:embed="rId2"/>
          <a:stretch>
            <a:fillRect/>
          </a:stretch>
        </p:blipFill>
        <p:spPr>
          <a:xfrm>
            <a:off x="1451805" y="1116047"/>
            <a:ext cx="9316095" cy="5240303"/>
          </a:xfrm>
          <a:prstGeom prst="rect">
            <a:avLst/>
          </a:prstGeom>
        </p:spPr>
      </p:pic>
    </p:spTree>
    <p:extLst>
      <p:ext uri="{BB962C8B-B14F-4D97-AF65-F5344CB8AC3E}">
        <p14:creationId xmlns:p14="http://schemas.microsoft.com/office/powerpoint/2010/main" val="2262649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87CD1-72E3-2261-A375-5FBEFAE043FF}"/>
            </a:ext>
          </a:extLst>
        </p:cNvPr>
        <p:cNvGrpSpPr/>
        <p:nvPr/>
      </p:nvGrpSpPr>
      <p:grpSpPr>
        <a:xfrm>
          <a:off x="0" y="0"/>
          <a:ext cx="0" cy="0"/>
          <a:chOff x="0" y="0"/>
          <a:chExt cx="0" cy="0"/>
        </a:xfrm>
      </p:grpSpPr>
      <p:sp>
        <p:nvSpPr>
          <p:cNvPr id="5" name="Footer Placeholder 4">
            <a:extLst>
              <a:ext uri="{FF2B5EF4-FFF2-40B4-BE49-F238E27FC236}">
                <a16:creationId xmlns:a16="http://schemas.microsoft.com/office/drawing/2014/main" id="{83BEA90D-959F-4D7C-1E3C-DAAA0CD17689}"/>
              </a:ext>
            </a:extLst>
          </p:cNvPr>
          <p:cNvSpPr>
            <a:spLocks noGrp="1"/>
          </p:cNvSpPr>
          <p:nvPr>
            <p:ph type="ftr" sz="quarter" idx="11"/>
          </p:nvPr>
        </p:nvSpPr>
        <p:spPr/>
        <p:txBody>
          <a:bodyPr/>
          <a:lstStyle/>
          <a:p>
            <a:r>
              <a:rPr lang="en-US"/>
              <a:t>democracyfund.org</a:t>
            </a:r>
          </a:p>
        </p:txBody>
      </p:sp>
      <p:sp>
        <p:nvSpPr>
          <p:cNvPr id="6" name="Slide Number Placeholder 5">
            <a:extLst>
              <a:ext uri="{FF2B5EF4-FFF2-40B4-BE49-F238E27FC236}">
                <a16:creationId xmlns:a16="http://schemas.microsoft.com/office/drawing/2014/main" id="{8894E4DB-FC32-6D66-A3D4-6150DEC0CFB8}"/>
              </a:ext>
            </a:extLst>
          </p:cNvPr>
          <p:cNvSpPr>
            <a:spLocks noGrp="1"/>
          </p:cNvSpPr>
          <p:nvPr>
            <p:ph type="sldNum" sz="quarter" idx="12"/>
          </p:nvPr>
        </p:nvSpPr>
        <p:spPr/>
        <p:txBody>
          <a:bodyPr/>
          <a:lstStyle/>
          <a:p>
            <a:fld id="{7071B1D3-77D8-5E40-9181-BE0778747AE6}" type="slidenum">
              <a:rPr lang="en-US" smtClean="0"/>
              <a:t>6</a:t>
            </a:fld>
            <a:endParaRPr lang="en-US"/>
          </a:p>
        </p:txBody>
      </p:sp>
      <p:sp>
        <p:nvSpPr>
          <p:cNvPr id="2" name="Title 1">
            <a:extLst>
              <a:ext uri="{FF2B5EF4-FFF2-40B4-BE49-F238E27FC236}">
                <a16:creationId xmlns:a16="http://schemas.microsoft.com/office/drawing/2014/main" id="{1D485179-9516-C5A1-F5FC-4BEED4F4DBFB}"/>
              </a:ext>
            </a:extLst>
          </p:cNvPr>
          <p:cNvSpPr>
            <a:spLocks noGrp="1"/>
          </p:cNvSpPr>
          <p:nvPr>
            <p:ph type="title"/>
          </p:nvPr>
        </p:nvSpPr>
        <p:spPr>
          <a:xfrm>
            <a:off x="928253" y="664887"/>
            <a:ext cx="10363200" cy="454660"/>
          </a:xfrm>
        </p:spPr>
        <p:txBody>
          <a:bodyPr>
            <a:noAutofit/>
          </a:bodyPr>
          <a:lstStyle/>
          <a:p>
            <a:pPr algn="ctr"/>
            <a:r>
              <a:rPr lang="en-US" sz="2800" dirty="0">
                <a:latin typeface="Merriweather" pitchFamily="2" charset="77"/>
              </a:rPr>
              <a:t>Increasing concerns about American </a:t>
            </a:r>
            <a:br>
              <a:rPr lang="en-US" sz="2800" dirty="0">
                <a:latin typeface="Merriweather" pitchFamily="2" charset="77"/>
              </a:rPr>
            </a:br>
            <a:r>
              <a:rPr lang="en-US" sz="2800" dirty="0">
                <a:latin typeface="Merriweather" pitchFamily="2" charset="77"/>
              </a:rPr>
              <a:t>democracy and its institutions</a:t>
            </a:r>
            <a:br>
              <a:rPr lang="en-US" sz="2800" dirty="0">
                <a:latin typeface="Merriweather" pitchFamily="2" charset="77"/>
              </a:rPr>
            </a:br>
            <a:endParaRPr lang="en-US" sz="2800" dirty="0">
              <a:latin typeface="Merriweather" pitchFamily="2" charset="77"/>
            </a:endParaRPr>
          </a:p>
        </p:txBody>
      </p:sp>
      <p:pic>
        <p:nvPicPr>
          <p:cNvPr id="4" name="Picture 3">
            <a:extLst>
              <a:ext uri="{FF2B5EF4-FFF2-40B4-BE49-F238E27FC236}">
                <a16:creationId xmlns:a16="http://schemas.microsoft.com/office/drawing/2014/main" id="{8E270E23-329A-5171-C6C8-0577AD49BB1A}"/>
              </a:ext>
            </a:extLst>
          </p:cNvPr>
          <p:cNvPicPr>
            <a:picLocks noChangeAspect="1"/>
          </p:cNvPicPr>
          <p:nvPr/>
        </p:nvPicPr>
        <p:blipFill>
          <a:blip r:embed="rId2"/>
          <a:srcRect b="3368"/>
          <a:stretch>
            <a:fillRect/>
          </a:stretch>
        </p:blipFill>
        <p:spPr>
          <a:xfrm>
            <a:off x="675071" y="1117983"/>
            <a:ext cx="10841858" cy="5238367"/>
          </a:xfrm>
          <a:prstGeom prst="rect">
            <a:avLst/>
          </a:prstGeom>
        </p:spPr>
      </p:pic>
    </p:spTree>
    <p:extLst>
      <p:ext uri="{BB962C8B-B14F-4D97-AF65-F5344CB8AC3E}">
        <p14:creationId xmlns:p14="http://schemas.microsoft.com/office/powerpoint/2010/main" val="824939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7CAC9-3059-48CE-16A4-C7E38222008D}"/>
            </a:ext>
          </a:extLst>
        </p:cNvPr>
        <p:cNvGrpSpPr/>
        <p:nvPr/>
      </p:nvGrpSpPr>
      <p:grpSpPr>
        <a:xfrm>
          <a:off x="0" y="0"/>
          <a:ext cx="0" cy="0"/>
          <a:chOff x="0" y="0"/>
          <a:chExt cx="0" cy="0"/>
        </a:xfrm>
      </p:grpSpPr>
      <p:sp>
        <p:nvSpPr>
          <p:cNvPr id="5" name="Footer Placeholder 4">
            <a:extLst>
              <a:ext uri="{FF2B5EF4-FFF2-40B4-BE49-F238E27FC236}">
                <a16:creationId xmlns:a16="http://schemas.microsoft.com/office/drawing/2014/main" id="{7E283BC8-B15C-5893-A207-0E9E3A9C5791}"/>
              </a:ext>
            </a:extLst>
          </p:cNvPr>
          <p:cNvSpPr>
            <a:spLocks noGrp="1"/>
          </p:cNvSpPr>
          <p:nvPr>
            <p:ph type="ftr" sz="quarter" idx="11"/>
          </p:nvPr>
        </p:nvSpPr>
        <p:spPr/>
        <p:txBody>
          <a:bodyPr/>
          <a:lstStyle/>
          <a:p>
            <a:r>
              <a:rPr lang="en-US"/>
              <a:t>democracyfund.org</a:t>
            </a:r>
          </a:p>
        </p:txBody>
      </p:sp>
      <p:sp>
        <p:nvSpPr>
          <p:cNvPr id="6" name="Slide Number Placeholder 5">
            <a:extLst>
              <a:ext uri="{FF2B5EF4-FFF2-40B4-BE49-F238E27FC236}">
                <a16:creationId xmlns:a16="http://schemas.microsoft.com/office/drawing/2014/main" id="{F18F93BD-62F6-F0BE-A308-914FE3D85F91}"/>
              </a:ext>
            </a:extLst>
          </p:cNvPr>
          <p:cNvSpPr>
            <a:spLocks noGrp="1"/>
          </p:cNvSpPr>
          <p:nvPr>
            <p:ph type="sldNum" sz="quarter" idx="12"/>
          </p:nvPr>
        </p:nvSpPr>
        <p:spPr/>
        <p:txBody>
          <a:bodyPr/>
          <a:lstStyle/>
          <a:p>
            <a:fld id="{7071B1D3-77D8-5E40-9181-BE0778747AE6}" type="slidenum">
              <a:rPr lang="en-US" smtClean="0"/>
              <a:t>7</a:t>
            </a:fld>
            <a:endParaRPr lang="en-US"/>
          </a:p>
        </p:txBody>
      </p:sp>
      <p:sp>
        <p:nvSpPr>
          <p:cNvPr id="2" name="Title 1">
            <a:extLst>
              <a:ext uri="{FF2B5EF4-FFF2-40B4-BE49-F238E27FC236}">
                <a16:creationId xmlns:a16="http://schemas.microsoft.com/office/drawing/2014/main" id="{219B4776-94E9-3B95-CDE4-E60DE48B373C}"/>
              </a:ext>
            </a:extLst>
          </p:cNvPr>
          <p:cNvSpPr>
            <a:spLocks noGrp="1"/>
          </p:cNvSpPr>
          <p:nvPr>
            <p:ph type="title"/>
          </p:nvPr>
        </p:nvSpPr>
        <p:spPr>
          <a:xfrm>
            <a:off x="928253" y="352370"/>
            <a:ext cx="10363200" cy="454660"/>
          </a:xfrm>
        </p:spPr>
        <p:txBody>
          <a:bodyPr>
            <a:noAutofit/>
          </a:bodyPr>
          <a:lstStyle/>
          <a:p>
            <a:pPr algn="ctr"/>
            <a:r>
              <a:rPr lang="en-US" sz="2800" dirty="0">
                <a:latin typeface="Merriweather" pitchFamily="2" charset="77"/>
              </a:rPr>
              <a:t>Continued pessimism around philanthropy’s strategies and abilities; room to grow on coordination</a:t>
            </a:r>
          </a:p>
        </p:txBody>
      </p:sp>
      <p:pic>
        <p:nvPicPr>
          <p:cNvPr id="7" name="Picture 6">
            <a:extLst>
              <a:ext uri="{FF2B5EF4-FFF2-40B4-BE49-F238E27FC236}">
                <a16:creationId xmlns:a16="http://schemas.microsoft.com/office/drawing/2014/main" id="{F093414B-5900-1120-1982-C3146CB1B63B}"/>
              </a:ext>
            </a:extLst>
          </p:cNvPr>
          <p:cNvPicPr>
            <a:picLocks noChangeAspect="1"/>
          </p:cNvPicPr>
          <p:nvPr/>
        </p:nvPicPr>
        <p:blipFill>
          <a:blip r:embed="rId2"/>
          <a:stretch>
            <a:fillRect/>
          </a:stretch>
        </p:blipFill>
        <p:spPr>
          <a:xfrm>
            <a:off x="729774" y="1025890"/>
            <a:ext cx="10742753" cy="5371378"/>
          </a:xfrm>
          <a:prstGeom prst="rect">
            <a:avLst/>
          </a:prstGeom>
        </p:spPr>
      </p:pic>
    </p:spTree>
    <p:extLst>
      <p:ext uri="{BB962C8B-B14F-4D97-AF65-F5344CB8AC3E}">
        <p14:creationId xmlns:p14="http://schemas.microsoft.com/office/powerpoint/2010/main" val="305164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71A4F-F61A-4A04-37FA-2F985D74547B}"/>
              </a:ext>
            </a:extLst>
          </p:cNvPr>
          <p:cNvSpPr>
            <a:spLocks noGrp="1"/>
          </p:cNvSpPr>
          <p:nvPr>
            <p:ph type="title"/>
          </p:nvPr>
        </p:nvSpPr>
        <p:spPr>
          <a:xfrm>
            <a:off x="494043" y="319088"/>
            <a:ext cx="11203912" cy="1119188"/>
          </a:xfrm>
        </p:spPr>
        <p:txBody>
          <a:bodyPr>
            <a:normAutofit/>
          </a:bodyPr>
          <a:lstStyle/>
          <a:p>
            <a:pPr algn="ctr"/>
            <a:r>
              <a:rPr lang="en-US" sz="2800" dirty="0">
                <a:latin typeface="Merriweather"/>
              </a:rPr>
              <a:t>Slight increase in optimism about preparedness of organizations and the field</a:t>
            </a:r>
            <a:endParaRPr lang="en-US" dirty="0"/>
          </a:p>
        </p:txBody>
      </p:sp>
      <p:sp>
        <p:nvSpPr>
          <p:cNvPr id="4" name="Date Placeholder 3">
            <a:extLst>
              <a:ext uri="{FF2B5EF4-FFF2-40B4-BE49-F238E27FC236}">
                <a16:creationId xmlns:a16="http://schemas.microsoft.com/office/drawing/2014/main" id="{FB11C59A-0159-4935-E56E-DAF61ACF72D9}"/>
              </a:ext>
            </a:extLst>
          </p:cNvPr>
          <p:cNvSpPr>
            <a:spLocks noGrp="1"/>
          </p:cNvSpPr>
          <p:nvPr>
            <p:ph type="dt" sz="half" idx="10"/>
          </p:nvPr>
        </p:nvSpPr>
        <p:spPr/>
        <p:txBody>
          <a:bodyPr/>
          <a:lstStyle/>
          <a:p>
            <a:r>
              <a:rPr lang="en-US"/>
              <a:t>Democracy Fund</a:t>
            </a:r>
          </a:p>
        </p:txBody>
      </p:sp>
      <p:sp>
        <p:nvSpPr>
          <p:cNvPr id="5" name="Footer Placeholder 4">
            <a:extLst>
              <a:ext uri="{FF2B5EF4-FFF2-40B4-BE49-F238E27FC236}">
                <a16:creationId xmlns:a16="http://schemas.microsoft.com/office/drawing/2014/main" id="{0280C985-D1E3-78E7-B887-2635295084F6}"/>
              </a:ext>
            </a:extLst>
          </p:cNvPr>
          <p:cNvSpPr>
            <a:spLocks noGrp="1"/>
          </p:cNvSpPr>
          <p:nvPr>
            <p:ph type="ftr" sz="quarter" idx="11"/>
          </p:nvPr>
        </p:nvSpPr>
        <p:spPr/>
        <p:txBody>
          <a:bodyPr/>
          <a:lstStyle/>
          <a:p>
            <a:r>
              <a:rPr lang="en-US"/>
              <a:t>democracyfund.org</a:t>
            </a:r>
          </a:p>
        </p:txBody>
      </p:sp>
      <p:sp>
        <p:nvSpPr>
          <p:cNvPr id="6" name="Slide Number Placeholder 5">
            <a:extLst>
              <a:ext uri="{FF2B5EF4-FFF2-40B4-BE49-F238E27FC236}">
                <a16:creationId xmlns:a16="http://schemas.microsoft.com/office/drawing/2014/main" id="{7B5632EA-5DC3-0285-B9D8-4740C98F5053}"/>
              </a:ext>
            </a:extLst>
          </p:cNvPr>
          <p:cNvSpPr>
            <a:spLocks noGrp="1"/>
          </p:cNvSpPr>
          <p:nvPr>
            <p:ph type="sldNum" sz="quarter" idx="12"/>
          </p:nvPr>
        </p:nvSpPr>
        <p:spPr/>
        <p:txBody>
          <a:bodyPr/>
          <a:lstStyle/>
          <a:p>
            <a:fld id="{7071B1D3-77D8-5E40-9181-BE0778747AE6}" type="slidenum">
              <a:rPr lang="en-US" smtClean="0"/>
              <a:t>8</a:t>
            </a:fld>
            <a:endParaRPr lang="en-US"/>
          </a:p>
        </p:txBody>
      </p:sp>
      <p:pic>
        <p:nvPicPr>
          <p:cNvPr id="9" name="Content Placeholder 8">
            <a:extLst>
              <a:ext uri="{FF2B5EF4-FFF2-40B4-BE49-F238E27FC236}">
                <a16:creationId xmlns:a16="http://schemas.microsoft.com/office/drawing/2014/main" id="{95889776-499F-CD40-F2DB-B0269DFC9386}"/>
              </a:ext>
            </a:extLst>
          </p:cNvPr>
          <p:cNvPicPr>
            <a:picLocks noGrp="1" noChangeAspect="1"/>
          </p:cNvPicPr>
          <p:nvPr>
            <p:ph sz="half" idx="1"/>
          </p:nvPr>
        </p:nvPicPr>
        <p:blipFill>
          <a:blip r:embed="rId2"/>
          <a:stretch>
            <a:fillRect/>
          </a:stretch>
        </p:blipFill>
        <p:spPr>
          <a:xfrm>
            <a:off x="914398" y="1316535"/>
            <a:ext cx="10079630" cy="5039815"/>
          </a:xfrm>
        </p:spPr>
      </p:pic>
    </p:spTree>
    <p:extLst>
      <p:ext uri="{BB962C8B-B14F-4D97-AF65-F5344CB8AC3E}">
        <p14:creationId xmlns:p14="http://schemas.microsoft.com/office/powerpoint/2010/main" val="1092478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66E69-E501-B963-220C-D547B4C45BAF}"/>
            </a:ext>
          </a:extLst>
        </p:cNvPr>
        <p:cNvGrpSpPr/>
        <p:nvPr/>
      </p:nvGrpSpPr>
      <p:grpSpPr>
        <a:xfrm>
          <a:off x="0" y="0"/>
          <a:ext cx="0" cy="0"/>
          <a:chOff x="0" y="0"/>
          <a:chExt cx="0" cy="0"/>
        </a:xfrm>
      </p:grpSpPr>
      <p:sp>
        <p:nvSpPr>
          <p:cNvPr id="5" name="Footer Placeholder 4">
            <a:extLst>
              <a:ext uri="{FF2B5EF4-FFF2-40B4-BE49-F238E27FC236}">
                <a16:creationId xmlns:a16="http://schemas.microsoft.com/office/drawing/2014/main" id="{9D91EEE7-DB0E-CFBB-377C-990AD4D62943}"/>
              </a:ext>
            </a:extLst>
          </p:cNvPr>
          <p:cNvSpPr>
            <a:spLocks noGrp="1"/>
          </p:cNvSpPr>
          <p:nvPr>
            <p:ph type="ftr" sz="quarter" idx="11"/>
          </p:nvPr>
        </p:nvSpPr>
        <p:spPr/>
        <p:txBody>
          <a:bodyPr/>
          <a:lstStyle/>
          <a:p>
            <a:r>
              <a:rPr lang="en-US"/>
              <a:t>democracyfund.org</a:t>
            </a:r>
          </a:p>
        </p:txBody>
      </p:sp>
      <p:sp>
        <p:nvSpPr>
          <p:cNvPr id="6" name="Slide Number Placeholder 5">
            <a:extLst>
              <a:ext uri="{FF2B5EF4-FFF2-40B4-BE49-F238E27FC236}">
                <a16:creationId xmlns:a16="http://schemas.microsoft.com/office/drawing/2014/main" id="{90CD22B1-BD2A-9C3B-F8F7-A79620B03F1C}"/>
              </a:ext>
            </a:extLst>
          </p:cNvPr>
          <p:cNvSpPr>
            <a:spLocks noGrp="1"/>
          </p:cNvSpPr>
          <p:nvPr>
            <p:ph type="sldNum" sz="quarter" idx="12"/>
          </p:nvPr>
        </p:nvSpPr>
        <p:spPr/>
        <p:txBody>
          <a:bodyPr/>
          <a:lstStyle/>
          <a:p>
            <a:fld id="{7071B1D3-77D8-5E40-9181-BE0778747AE6}" type="slidenum">
              <a:rPr lang="en-US" smtClean="0"/>
              <a:t>9</a:t>
            </a:fld>
            <a:endParaRPr lang="en-US"/>
          </a:p>
        </p:txBody>
      </p:sp>
      <p:sp>
        <p:nvSpPr>
          <p:cNvPr id="2" name="Title 1">
            <a:extLst>
              <a:ext uri="{FF2B5EF4-FFF2-40B4-BE49-F238E27FC236}">
                <a16:creationId xmlns:a16="http://schemas.microsoft.com/office/drawing/2014/main" id="{00F274D8-737E-3A94-69B9-935BEB73A4C8}"/>
              </a:ext>
            </a:extLst>
          </p:cNvPr>
          <p:cNvSpPr>
            <a:spLocks noGrp="1"/>
          </p:cNvSpPr>
          <p:nvPr>
            <p:ph type="title"/>
          </p:nvPr>
        </p:nvSpPr>
        <p:spPr>
          <a:xfrm>
            <a:off x="374071" y="352370"/>
            <a:ext cx="11443854" cy="454660"/>
          </a:xfrm>
        </p:spPr>
        <p:txBody>
          <a:bodyPr>
            <a:noAutofit/>
          </a:bodyPr>
          <a:lstStyle/>
          <a:p>
            <a:pPr algn="ctr"/>
            <a:r>
              <a:rPr lang="en-US" sz="2800" dirty="0">
                <a:latin typeface="Merriweather" pitchFamily="2" charset="77"/>
                <a:cs typeface="Arial" panose="020B0604020202020204" pitchFamily="34" charset="0"/>
              </a:rPr>
              <a:t>Top three priorities: </a:t>
            </a:r>
            <a:r>
              <a:rPr lang="en-US" sz="2800" b="1" dirty="0">
                <a:latin typeface="Merriweather" pitchFamily="2" charset="77"/>
                <a:cs typeface="Arial" panose="020B0604020202020204" pitchFamily="34" charset="0"/>
              </a:rPr>
              <a:t>Countering authoritarianism, supporting elections, and building effective institutions</a:t>
            </a:r>
            <a:endParaRPr lang="en-US" sz="2800" dirty="0"/>
          </a:p>
        </p:txBody>
      </p:sp>
      <p:graphicFrame>
        <p:nvGraphicFramePr>
          <p:cNvPr id="3" name="Table 2">
            <a:extLst>
              <a:ext uri="{FF2B5EF4-FFF2-40B4-BE49-F238E27FC236}">
                <a16:creationId xmlns:a16="http://schemas.microsoft.com/office/drawing/2014/main" id="{9C73F3BD-A1FA-A6B0-77D5-13C64DE7028D}"/>
              </a:ext>
            </a:extLst>
          </p:cNvPr>
          <p:cNvGraphicFramePr>
            <a:graphicFrameLocks noGrp="1"/>
          </p:cNvGraphicFramePr>
          <p:nvPr>
            <p:extLst>
              <p:ext uri="{D42A27DB-BD31-4B8C-83A1-F6EECF244321}">
                <p14:modId xmlns:p14="http://schemas.microsoft.com/office/powerpoint/2010/main" val="1092736758"/>
              </p:ext>
            </p:extLst>
          </p:nvPr>
        </p:nvGraphicFramePr>
        <p:xfrm>
          <a:off x="387781" y="1209652"/>
          <a:ext cx="11416433" cy="4921124"/>
        </p:xfrm>
        <a:graphic>
          <a:graphicData uri="http://schemas.openxmlformats.org/drawingml/2006/table">
            <a:tbl>
              <a:tblPr/>
              <a:tblGrid>
                <a:gridCol w="7932254">
                  <a:extLst>
                    <a:ext uri="{9D8B030D-6E8A-4147-A177-3AD203B41FA5}">
                      <a16:colId xmlns:a16="http://schemas.microsoft.com/office/drawing/2014/main" val="136829177"/>
                    </a:ext>
                  </a:extLst>
                </a:gridCol>
                <a:gridCol w="713433">
                  <a:extLst>
                    <a:ext uri="{9D8B030D-6E8A-4147-A177-3AD203B41FA5}">
                      <a16:colId xmlns:a16="http://schemas.microsoft.com/office/drawing/2014/main" val="2030633373"/>
                    </a:ext>
                  </a:extLst>
                </a:gridCol>
                <a:gridCol w="743578">
                  <a:extLst>
                    <a:ext uri="{9D8B030D-6E8A-4147-A177-3AD203B41FA5}">
                      <a16:colId xmlns:a16="http://schemas.microsoft.com/office/drawing/2014/main" val="1357978191"/>
                    </a:ext>
                  </a:extLst>
                </a:gridCol>
                <a:gridCol w="723481">
                  <a:extLst>
                    <a:ext uri="{9D8B030D-6E8A-4147-A177-3AD203B41FA5}">
                      <a16:colId xmlns:a16="http://schemas.microsoft.com/office/drawing/2014/main" val="138419318"/>
                    </a:ext>
                  </a:extLst>
                </a:gridCol>
                <a:gridCol w="1303687">
                  <a:extLst>
                    <a:ext uri="{9D8B030D-6E8A-4147-A177-3AD203B41FA5}">
                      <a16:colId xmlns:a16="http://schemas.microsoft.com/office/drawing/2014/main" val="1062032735"/>
                    </a:ext>
                  </a:extLst>
                </a:gridCol>
              </a:tblGrid>
              <a:tr h="583658">
                <a:tc gridSpan="5">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1800" b="0" i="1" dirty="0">
                          <a:solidFill>
                            <a:schemeClr val="bg1"/>
                          </a:solidFill>
                          <a:latin typeface="Roboto" panose="02000000000000000000" pitchFamily="2" charset="0"/>
                          <a:ea typeface="Roboto" panose="02000000000000000000" pitchFamily="2" charset="0"/>
                          <a:cs typeface="Open Sans"/>
                          <a:sym typeface="Open Sans"/>
                        </a:rPr>
                        <a:t>Relative to what is happening now, which areas of democracy work do you think need more resources and attention? (Select up to three)</a:t>
                      </a:r>
                    </a:p>
                  </a:txBody>
                  <a:tcPr marL="3126" marR="3126" marT="3126" marB="0" anchor="ctr">
                    <a:solidFill>
                      <a:srgbClr val="ED1B34"/>
                    </a:solidFill>
                  </a:tcPr>
                </a:tc>
                <a:tc hMerge="1">
                  <a:txBody>
                    <a:bodyPr/>
                    <a:lstStyle/>
                    <a:p>
                      <a:endParaRPr lang="en-US"/>
                    </a:p>
                  </a:txBody>
                  <a:tcPr/>
                </a:tc>
                <a:tc hMerge="1">
                  <a:txBody>
                    <a:bodyPr/>
                    <a:lstStyle/>
                    <a:p>
                      <a:pPr algn="ctr" rtl="0" fontAlgn="ctr"/>
                      <a:endParaRPr lang="en-US" sz="400" b="0" i="0" u="none" strike="noStrike" dirty="0">
                        <a:solidFill>
                          <a:srgbClr val="000000"/>
                        </a:solidFill>
                        <a:effectLst/>
                        <a:latin typeface="Open Sans" panose="020B0606030504020204" pitchFamily="34" charset="0"/>
                      </a:endParaRPr>
                    </a:p>
                  </a:txBody>
                  <a:tcPr marL="3126" marR="3126" marT="3126" marB="0" anchor="ctr"/>
                </a:tc>
                <a:tc hMerge="1">
                  <a:txBody>
                    <a:bodyPr/>
                    <a:lstStyle/>
                    <a:p>
                      <a:pPr algn="ctr" rtl="0" fontAlgn="ctr"/>
                      <a:endParaRPr lang="en-US" sz="400" b="0" i="0" u="none" strike="noStrike" dirty="0">
                        <a:solidFill>
                          <a:srgbClr val="000000"/>
                        </a:solidFill>
                        <a:effectLst/>
                        <a:latin typeface="Open Sans" panose="020B0606030504020204" pitchFamily="34" charset="0"/>
                      </a:endParaRPr>
                    </a:p>
                  </a:txBody>
                  <a:tcPr marL="3126" marR="3126" marT="3126" marB="0" anchor="ctr"/>
                </a:tc>
                <a:tc hMerge="1">
                  <a:txBody>
                    <a:bodyPr/>
                    <a:lstStyle/>
                    <a:p>
                      <a:pPr algn="r" fontAlgn="b"/>
                      <a:endParaRPr lang="en-US" sz="400" b="0" i="0" u="none" strike="noStrike" dirty="0">
                        <a:solidFill>
                          <a:srgbClr val="000000"/>
                        </a:solidFill>
                        <a:effectLst/>
                        <a:latin typeface="Aptos Narrow" panose="020B0004020202020204" pitchFamily="34" charset="0"/>
                      </a:endParaRPr>
                    </a:p>
                  </a:txBody>
                  <a:tcPr marL="3126" marR="3126" marT="3126" marB="0" anchor="b"/>
                </a:tc>
                <a:extLst>
                  <a:ext uri="{0D108BD9-81ED-4DB2-BD59-A6C34878D82A}">
                    <a16:rowId xmlns:a16="http://schemas.microsoft.com/office/drawing/2014/main" val="1226260089"/>
                  </a:ext>
                </a:extLst>
              </a:tr>
              <a:tr h="528814">
                <a:tc>
                  <a:txBody>
                    <a:bodyPr/>
                    <a:lstStyle/>
                    <a:p>
                      <a:pPr algn="l" rtl="0" fontAlgn="ctr"/>
                      <a:endParaRPr lang="en-US" sz="1600" b="0" i="0" u="none" strike="noStrike" dirty="0">
                        <a:solidFill>
                          <a:srgbClr val="000000"/>
                        </a:solidFill>
                        <a:effectLst/>
                        <a:latin typeface="Roboto" panose="02000000000000000000" pitchFamily="2" charset="0"/>
                        <a:ea typeface="Roboto" panose="02000000000000000000" pitchFamily="2" charset="0"/>
                      </a:endParaRPr>
                    </a:p>
                  </a:txBody>
                  <a:tcPr marL="3126" marR="3126" marT="3126" marB="0" anchor="ctr"/>
                </a:tc>
                <a:tc>
                  <a:txBody>
                    <a:bodyPr/>
                    <a:lstStyle/>
                    <a:p>
                      <a:pPr algn="ctr" rtl="0" fontAlgn="ctr"/>
                      <a:r>
                        <a:rPr lang="en-US" sz="1600" b="1" i="0" u="none" strike="noStrike" dirty="0">
                          <a:solidFill>
                            <a:srgbClr val="000000"/>
                          </a:solidFill>
                          <a:effectLst/>
                          <a:latin typeface="Roboto" panose="02000000000000000000" pitchFamily="2" charset="0"/>
                          <a:ea typeface="Roboto" panose="02000000000000000000" pitchFamily="2" charset="0"/>
                        </a:rPr>
                        <a:t>Fall 2024</a:t>
                      </a:r>
                    </a:p>
                  </a:txBody>
                  <a:tcPr marL="3126" marR="3126" marT="3126" marB="0" anchor="ctr">
                    <a:solidFill>
                      <a:schemeClr val="bg1">
                        <a:lumMod val="85000"/>
                      </a:schemeClr>
                    </a:solidFill>
                  </a:tcPr>
                </a:tc>
                <a:tc>
                  <a:txBody>
                    <a:bodyPr/>
                    <a:lstStyle/>
                    <a:p>
                      <a:pPr algn="ctr" rtl="0" fontAlgn="ctr"/>
                      <a:r>
                        <a:rPr lang="en-US" sz="1600" b="1" i="0" u="none" strike="noStrike" dirty="0">
                          <a:solidFill>
                            <a:srgbClr val="000000"/>
                          </a:solidFill>
                          <a:effectLst/>
                          <a:latin typeface="Roboto" panose="02000000000000000000" pitchFamily="2" charset="0"/>
                          <a:ea typeface="Roboto" panose="02000000000000000000" pitchFamily="2" charset="0"/>
                        </a:rPr>
                        <a:t>Winter 2025</a:t>
                      </a:r>
                    </a:p>
                  </a:txBody>
                  <a:tcPr marL="3126" marR="3126" marT="3126" marB="0" anchor="ctr">
                    <a:solidFill>
                      <a:schemeClr val="bg1">
                        <a:lumMod val="85000"/>
                      </a:schemeClr>
                    </a:solidFill>
                  </a:tcPr>
                </a:tc>
                <a:tc>
                  <a:txBody>
                    <a:bodyPr/>
                    <a:lstStyle/>
                    <a:p>
                      <a:pPr algn="ctr" rtl="0" fontAlgn="ctr"/>
                      <a:r>
                        <a:rPr lang="en-US" sz="1600" b="1" i="0" u="none" strike="noStrike" dirty="0">
                          <a:solidFill>
                            <a:srgbClr val="000000"/>
                          </a:solidFill>
                          <a:effectLst/>
                          <a:latin typeface="Roboto" panose="02000000000000000000" pitchFamily="2" charset="0"/>
                          <a:ea typeface="Roboto" panose="02000000000000000000" pitchFamily="2" charset="0"/>
                        </a:rPr>
                        <a:t>Fall 2025</a:t>
                      </a:r>
                    </a:p>
                  </a:txBody>
                  <a:tcPr marL="3126" marR="3126" marT="3126" marB="0" anchor="ctr">
                    <a:solidFill>
                      <a:schemeClr val="bg1">
                        <a:lumMod val="85000"/>
                      </a:schemeClr>
                    </a:solidFill>
                  </a:tcPr>
                </a:tc>
                <a:tc>
                  <a:txBody>
                    <a:bodyPr/>
                    <a:lstStyle/>
                    <a:p>
                      <a:pPr algn="ctr" fontAlgn="b"/>
                      <a:r>
                        <a:rPr lang="en-US" sz="1600" b="1" i="0" u="none" strike="noStrike" dirty="0">
                          <a:solidFill>
                            <a:srgbClr val="000000"/>
                          </a:solidFill>
                          <a:effectLst/>
                          <a:latin typeface="Roboto" panose="02000000000000000000" pitchFamily="2" charset="0"/>
                          <a:ea typeface="Roboto" panose="02000000000000000000" pitchFamily="2" charset="0"/>
                        </a:rPr>
                        <a:t>Change</a:t>
                      </a:r>
                    </a:p>
                    <a:p>
                      <a:pPr algn="ctr" fontAlgn="b"/>
                      <a:r>
                        <a:rPr lang="en-US" sz="1600" b="1" i="0" u="none" strike="noStrike" dirty="0">
                          <a:solidFill>
                            <a:srgbClr val="000000"/>
                          </a:solidFill>
                          <a:effectLst/>
                          <a:latin typeface="Roboto" panose="02000000000000000000" pitchFamily="2" charset="0"/>
                          <a:ea typeface="Roboto" panose="02000000000000000000" pitchFamily="2" charset="0"/>
                        </a:rPr>
                        <a:t>Winter-Fall 2025</a:t>
                      </a:r>
                    </a:p>
                  </a:txBody>
                  <a:tcPr marL="3126" marR="3126" marT="3126" marB="0" anchor="ctr">
                    <a:solidFill>
                      <a:schemeClr val="bg1">
                        <a:lumMod val="85000"/>
                      </a:schemeClr>
                    </a:solidFill>
                  </a:tcPr>
                </a:tc>
                <a:extLst>
                  <a:ext uri="{0D108BD9-81ED-4DB2-BD59-A6C34878D82A}">
                    <a16:rowId xmlns:a16="http://schemas.microsoft.com/office/drawing/2014/main" val="2514129130"/>
                  </a:ext>
                </a:extLst>
              </a:tr>
              <a:tr h="289101">
                <a:tc>
                  <a:txBody>
                    <a:bodyPr/>
                    <a:lstStyle/>
                    <a:p>
                      <a:pPr marL="182880" algn="l" rtl="0" fontAlgn="ctr"/>
                      <a:r>
                        <a:rPr lang="en-US" sz="1400" b="0" u="none" strike="noStrike" dirty="0">
                          <a:effectLst/>
                          <a:latin typeface="Roboto" panose="02000000000000000000" pitchFamily="2" charset="0"/>
                          <a:ea typeface="Roboto" panose="02000000000000000000" pitchFamily="2" charset="0"/>
                        </a:rPr>
                        <a:t>Countering authoritarian threats, extremism, and political violence</a:t>
                      </a:r>
                      <a:endParaRPr lang="en-US" sz="1400" b="0" i="0" u="none" strike="noStrike" dirty="0">
                        <a:solidFill>
                          <a:srgbClr val="000000"/>
                        </a:solidFill>
                        <a:effectLst/>
                        <a:latin typeface="Roboto" panose="02000000000000000000" pitchFamily="2" charset="0"/>
                        <a:ea typeface="Roboto" panose="02000000000000000000" pitchFamily="2" charset="0"/>
                      </a:endParaRPr>
                    </a:p>
                  </a:txBody>
                  <a:tcPr marL="3126" marR="3126" marT="3126" marB="0" anchor="ctr">
                    <a:solidFill>
                      <a:schemeClr val="bg1">
                        <a:lumMod val="85000"/>
                      </a:schemeClr>
                    </a:solidFill>
                  </a:tcPr>
                </a:tc>
                <a:tc>
                  <a:txBody>
                    <a:bodyPr/>
                    <a:lstStyle/>
                    <a:p>
                      <a:pPr algn="ctr" rtl="0" fontAlgn="ctr"/>
                      <a:r>
                        <a:rPr lang="en-US" sz="1600" b="0" i="0" u="none" strike="noStrike" dirty="0">
                          <a:solidFill>
                            <a:schemeClr val="tx1"/>
                          </a:solidFill>
                          <a:effectLst/>
                          <a:latin typeface="Roboto" panose="02000000000000000000" pitchFamily="2" charset="0"/>
                          <a:ea typeface="Roboto" panose="02000000000000000000" pitchFamily="2" charset="0"/>
                        </a:rPr>
                        <a:t>41%</a:t>
                      </a:r>
                    </a:p>
                  </a:txBody>
                  <a:tcPr marL="3126" marR="3126" marT="3126" marB="0" anchor="ctr"/>
                </a:tc>
                <a:tc>
                  <a:txBody>
                    <a:bodyPr/>
                    <a:lstStyle/>
                    <a:p>
                      <a:pPr algn="ctr" rtl="0" fontAlgn="ctr"/>
                      <a:r>
                        <a:rPr lang="en-US" sz="1600" b="0" u="none" strike="noStrike" dirty="0">
                          <a:solidFill>
                            <a:schemeClr val="tx1"/>
                          </a:solidFill>
                          <a:effectLst/>
                          <a:latin typeface="Roboto" panose="02000000000000000000" pitchFamily="2" charset="0"/>
                          <a:ea typeface="Roboto" panose="02000000000000000000" pitchFamily="2" charset="0"/>
                        </a:rPr>
                        <a:t>52%</a:t>
                      </a:r>
                      <a:endParaRPr lang="en-US" sz="1600" b="0" i="0" u="none" strike="noStrike" dirty="0">
                        <a:solidFill>
                          <a:schemeClr val="tx1"/>
                        </a:solidFill>
                        <a:effectLst/>
                        <a:latin typeface="Roboto" panose="02000000000000000000" pitchFamily="2" charset="0"/>
                        <a:ea typeface="Roboto" panose="02000000000000000000" pitchFamily="2" charset="0"/>
                      </a:endParaRPr>
                    </a:p>
                  </a:txBody>
                  <a:tcPr marL="3126" marR="3126" marT="3126" marB="0" anchor="ctr"/>
                </a:tc>
                <a:tc>
                  <a:txBody>
                    <a:bodyPr/>
                    <a:lstStyle/>
                    <a:p>
                      <a:pPr algn="ctr" rtl="0" fontAlgn="ctr"/>
                      <a:r>
                        <a:rPr lang="en-US" sz="1600" b="0" u="none" strike="noStrike" dirty="0">
                          <a:solidFill>
                            <a:schemeClr val="tx1"/>
                          </a:solidFill>
                          <a:effectLst/>
                          <a:latin typeface="Roboto" panose="02000000000000000000" pitchFamily="2" charset="0"/>
                          <a:ea typeface="Roboto" panose="02000000000000000000" pitchFamily="2" charset="0"/>
                        </a:rPr>
                        <a:t>52%</a:t>
                      </a:r>
                      <a:endParaRPr lang="en-US" sz="1600" b="0" i="0" u="none" strike="noStrike" dirty="0">
                        <a:solidFill>
                          <a:schemeClr val="tx1"/>
                        </a:solidFill>
                        <a:effectLst/>
                        <a:latin typeface="Roboto" panose="02000000000000000000" pitchFamily="2" charset="0"/>
                        <a:ea typeface="Roboto" panose="02000000000000000000" pitchFamily="2" charset="0"/>
                      </a:endParaRPr>
                    </a:p>
                  </a:txBody>
                  <a:tcPr marL="3126" marR="3126" marT="3126" marB="0" anchor="ctr"/>
                </a:tc>
                <a:tc>
                  <a:txBody>
                    <a:bodyPr/>
                    <a:lstStyle/>
                    <a:p>
                      <a:pPr algn="ctr" fontAlgn="b"/>
                      <a:r>
                        <a:rPr lang="en-US" sz="1600" b="0" i="0" u="none" strike="noStrike" dirty="0">
                          <a:solidFill>
                            <a:schemeClr val="tx1"/>
                          </a:solidFill>
                          <a:effectLst/>
                          <a:latin typeface="Roboto" panose="02000000000000000000" pitchFamily="2" charset="0"/>
                          <a:ea typeface="Roboto" panose="02000000000000000000" pitchFamily="2" charset="0"/>
                        </a:rPr>
                        <a:t>-</a:t>
                      </a:r>
                    </a:p>
                  </a:txBody>
                  <a:tcPr marL="3126" marR="3126" marT="3126" marB="0" anchor="ctr"/>
                </a:tc>
                <a:extLst>
                  <a:ext uri="{0D108BD9-81ED-4DB2-BD59-A6C34878D82A}">
                    <a16:rowId xmlns:a16="http://schemas.microsoft.com/office/drawing/2014/main" val="4205021516"/>
                  </a:ext>
                </a:extLst>
              </a:tr>
              <a:tr h="289101">
                <a:tc>
                  <a:txBody>
                    <a:bodyPr/>
                    <a:lstStyle/>
                    <a:p>
                      <a:pPr marL="182880" algn="l" rtl="0" fontAlgn="ctr"/>
                      <a:r>
                        <a:rPr lang="en-US" sz="1400" b="0" u="none" strike="noStrike" dirty="0">
                          <a:effectLst/>
                          <a:latin typeface="Roboto" panose="02000000000000000000" pitchFamily="2" charset="0"/>
                          <a:ea typeface="Roboto" panose="02000000000000000000" pitchFamily="2" charset="0"/>
                        </a:rPr>
                        <a:t>Supporting free and fair elections as well as ensuring broad participation through an empowered electorate ​</a:t>
                      </a:r>
                    </a:p>
                  </a:txBody>
                  <a:tcPr marL="3126" marR="3126" marT="3126" marB="0" anchor="ctr">
                    <a:solidFill>
                      <a:schemeClr val="bg1">
                        <a:lumMod val="85000"/>
                      </a:schemeClr>
                    </a:solidFill>
                  </a:tcPr>
                </a:tc>
                <a:tc>
                  <a:txBody>
                    <a:bodyPr/>
                    <a:lstStyle/>
                    <a:p>
                      <a:pPr algn="ctr" rtl="0" fontAlgn="ctr"/>
                      <a:r>
                        <a:rPr lang="en-US" sz="1600" b="0" i="0" u="none" strike="noStrike" dirty="0">
                          <a:solidFill>
                            <a:schemeClr val="tx1"/>
                          </a:solidFill>
                          <a:effectLst/>
                          <a:latin typeface="Roboto" panose="02000000000000000000" pitchFamily="2" charset="0"/>
                          <a:ea typeface="Roboto" panose="02000000000000000000" pitchFamily="2" charset="0"/>
                        </a:rPr>
                        <a:t>49%</a:t>
                      </a:r>
                    </a:p>
                  </a:txBody>
                  <a:tcPr marL="3126" marR="3126" marT="3126" marB="0" anchor="ctr"/>
                </a:tc>
                <a:tc>
                  <a:txBody>
                    <a:bodyPr/>
                    <a:lstStyle/>
                    <a:p>
                      <a:pPr algn="ctr" rtl="0" fontAlgn="ctr"/>
                      <a:r>
                        <a:rPr lang="en-US" sz="1600" b="0" u="none" strike="noStrike" dirty="0">
                          <a:solidFill>
                            <a:schemeClr val="tx1"/>
                          </a:solidFill>
                          <a:effectLst/>
                          <a:latin typeface="Roboto" panose="02000000000000000000" pitchFamily="2" charset="0"/>
                          <a:ea typeface="Roboto" panose="02000000000000000000" pitchFamily="2" charset="0"/>
                        </a:rPr>
                        <a:t>41%</a:t>
                      </a:r>
                      <a:endParaRPr lang="en-US" sz="1600" b="0" i="0" u="none" strike="noStrike" dirty="0">
                        <a:solidFill>
                          <a:schemeClr val="tx1"/>
                        </a:solidFill>
                        <a:effectLst/>
                        <a:latin typeface="Roboto" panose="02000000000000000000" pitchFamily="2" charset="0"/>
                        <a:ea typeface="Roboto" panose="02000000000000000000" pitchFamily="2" charset="0"/>
                      </a:endParaRPr>
                    </a:p>
                  </a:txBody>
                  <a:tcPr marL="3126" marR="3126" marT="3126" marB="0" anchor="ctr"/>
                </a:tc>
                <a:tc>
                  <a:txBody>
                    <a:bodyPr/>
                    <a:lstStyle/>
                    <a:p>
                      <a:pPr algn="ctr" rtl="0" fontAlgn="ctr"/>
                      <a:r>
                        <a:rPr lang="en-US" sz="1600" b="0" u="none" strike="noStrike" dirty="0">
                          <a:solidFill>
                            <a:schemeClr val="tx1"/>
                          </a:solidFill>
                          <a:effectLst/>
                          <a:latin typeface="Roboto" panose="02000000000000000000" pitchFamily="2" charset="0"/>
                          <a:ea typeface="Roboto" panose="02000000000000000000" pitchFamily="2" charset="0"/>
                        </a:rPr>
                        <a:t>47%</a:t>
                      </a:r>
                      <a:endParaRPr lang="en-US" sz="1600" b="0" i="0" u="none" strike="noStrike" dirty="0">
                        <a:solidFill>
                          <a:schemeClr val="tx1"/>
                        </a:solidFill>
                        <a:effectLst/>
                        <a:latin typeface="Roboto" panose="02000000000000000000" pitchFamily="2" charset="0"/>
                        <a:ea typeface="Roboto" panose="02000000000000000000" pitchFamily="2" charset="0"/>
                      </a:endParaRPr>
                    </a:p>
                  </a:txBody>
                  <a:tcPr marL="3126" marR="3126" marT="3126" marB="0" anchor="ctr"/>
                </a:tc>
                <a:tc>
                  <a:txBody>
                    <a:bodyPr/>
                    <a:lstStyle/>
                    <a:p>
                      <a:pPr algn="ctr" fontAlgn="b"/>
                      <a:r>
                        <a:rPr lang="en-US" sz="1600" b="0" i="0" u="none" strike="noStrike" dirty="0">
                          <a:solidFill>
                            <a:schemeClr val="tx1"/>
                          </a:solidFill>
                          <a:effectLst/>
                          <a:latin typeface="Roboto" panose="02000000000000000000" pitchFamily="2" charset="0"/>
                          <a:ea typeface="Roboto" panose="02000000000000000000" pitchFamily="2" charset="0"/>
                        </a:rPr>
                        <a:t>+6</a:t>
                      </a:r>
                    </a:p>
                  </a:txBody>
                  <a:tcPr marL="3126" marR="3126" marT="3126" marB="0" anchor="ctr"/>
                </a:tc>
                <a:extLst>
                  <a:ext uri="{0D108BD9-81ED-4DB2-BD59-A6C34878D82A}">
                    <a16:rowId xmlns:a16="http://schemas.microsoft.com/office/drawing/2014/main" val="1019066500"/>
                  </a:ext>
                </a:extLst>
              </a:tr>
              <a:tr h="289101">
                <a:tc>
                  <a:txBody>
                    <a:bodyPr/>
                    <a:lstStyle/>
                    <a:p>
                      <a:pPr marL="182880" algn="l" rtl="0" fontAlgn="ctr"/>
                      <a:r>
                        <a:rPr lang="en-US" sz="1400" b="0" u="none" strike="noStrike" dirty="0">
                          <a:effectLst/>
                          <a:latin typeface="Roboto" panose="02000000000000000000" pitchFamily="2" charset="0"/>
                          <a:ea typeface="Roboto" panose="02000000000000000000" pitchFamily="2" charset="0"/>
                        </a:rPr>
                        <a:t>Building effective governing institutions that are accountable, responsive, participatory, and transparent​</a:t>
                      </a:r>
                    </a:p>
                  </a:txBody>
                  <a:tcPr marL="3126" marR="3126" marT="3126" marB="0" anchor="ctr">
                    <a:solidFill>
                      <a:schemeClr val="bg1">
                        <a:lumMod val="85000"/>
                      </a:schemeClr>
                    </a:solidFill>
                  </a:tcPr>
                </a:tc>
                <a:tc>
                  <a:txBody>
                    <a:bodyPr/>
                    <a:lstStyle/>
                    <a:p>
                      <a:pPr algn="ctr" rtl="0" fontAlgn="ctr"/>
                      <a:r>
                        <a:rPr lang="en-US" sz="1600" b="0" i="0" u="none" strike="noStrike" dirty="0">
                          <a:solidFill>
                            <a:schemeClr val="tx1"/>
                          </a:solidFill>
                          <a:effectLst/>
                          <a:latin typeface="Roboto" panose="02000000000000000000" pitchFamily="2" charset="0"/>
                          <a:ea typeface="Roboto" panose="02000000000000000000" pitchFamily="2" charset="0"/>
                        </a:rPr>
                        <a:t>34%</a:t>
                      </a:r>
                    </a:p>
                  </a:txBody>
                  <a:tcPr marL="3126" marR="3126" marT="3126" marB="0" anchor="ctr"/>
                </a:tc>
                <a:tc>
                  <a:txBody>
                    <a:bodyPr/>
                    <a:lstStyle/>
                    <a:p>
                      <a:pPr algn="ctr" rtl="0" fontAlgn="ctr"/>
                      <a:r>
                        <a:rPr lang="en-US" sz="1600" b="0" u="none" strike="noStrike" dirty="0">
                          <a:solidFill>
                            <a:schemeClr val="tx1"/>
                          </a:solidFill>
                          <a:effectLst/>
                          <a:latin typeface="Roboto" panose="02000000000000000000" pitchFamily="2" charset="0"/>
                          <a:ea typeface="Roboto" panose="02000000000000000000" pitchFamily="2" charset="0"/>
                        </a:rPr>
                        <a:t>36%</a:t>
                      </a:r>
                      <a:endParaRPr lang="en-US" sz="1600" b="0" i="0" u="none" strike="noStrike" dirty="0">
                        <a:solidFill>
                          <a:schemeClr val="tx1"/>
                        </a:solidFill>
                        <a:effectLst/>
                        <a:latin typeface="Roboto" panose="02000000000000000000" pitchFamily="2" charset="0"/>
                        <a:ea typeface="Roboto" panose="02000000000000000000" pitchFamily="2" charset="0"/>
                      </a:endParaRPr>
                    </a:p>
                  </a:txBody>
                  <a:tcPr marL="3126" marR="3126" marT="3126" marB="0" anchor="ctr"/>
                </a:tc>
                <a:tc>
                  <a:txBody>
                    <a:bodyPr/>
                    <a:lstStyle/>
                    <a:p>
                      <a:pPr algn="ctr" rtl="0" fontAlgn="ctr"/>
                      <a:r>
                        <a:rPr lang="en-US" sz="1600" b="0" u="none" strike="noStrike" dirty="0">
                          <a:solidFill>
                            <a:schemeClr val="tx1"/>
                          </a:solidFill>
                          <a:effectLst/>
                          <a:latin typeface="Roboto" panose="02000000000000000000" pitchFamily="2" charset="0"/>
                          <a:ea typeface="Roboto" panose="02000000000000000000" pitchFamily="2" charset="0"/>
                        </a:rPr>
                        <a:t>41%</a:t>
                      </a:r>
                      <a:endParaRPr lang="en-US" sz="1600" b="0" i="0" u="none" strike="noStrike" dirty="0">
                        <a:solidFill>
                          <a:schemeClr val="tx1"/>
                        </a:solidFill>
                        <a:effectLst/>
                        <a:latin typeface="Roboto" panose="02000000000000000000" pitchFamily="2" charset="0"/>
                        <a:ea typeface="Roboto" panose="02000000000000000000" pitchFamily="2" charset="0"/>
                      </a:endParaRPr>
                    </a:p>
                  </a:txBody>
                  <a:tcPr marL="3126" marR="3126" marT="3126" marB="0" anchor="ctr"/>
                </a:tc>
                <a:tc>
                  <a:txBody>
                    <a:bodyPr/>
                    <a:lstStyle/>
                    <a:p>
                      <a:pPr algn="ctr" fontAlgn="b"/>
                      <a:r>
                        <a:rPr lang="en-US" sz="1600" b="0" i="0" u="none" strike="noStrike" dirty="0">
                          <a:solidFill>
                            <a:schemeClr val="tx1"/>
                          </a:solidFill>
                          <a:effectLst/>
                          <a:latin typeface="Roboto" panose="02000000000000000000" pitchFamily="2" charset="0"/>
                          <a:ea typeface="Roboto" panose="02000000000000000000" pitchFamily="2" charset="0"/>
                        </a:rPr>
                        <a:t>+5</a:t>
                      </a:r>
                    </a:p>
                  </a:txBody>
                  <a:tcPr marL="3126" marR="3126" marT="3126" marB="0" anchor="ctr"/>
                </a:tc>
                <a:extLst>
                  <a:ext uri="{0D108BD9-81ED-4DB2-BD59-A6C34878D82A}">
                    <a16:rowId xmlns:a16="http://schemas.microsoft.com/office/drawing/2014/main" val="3786303356"/>
                  </a:ext>
                </a:extLst>
              </a:tr>
              <a:tr h="338116">
                <a:tc>
                  <a:txBody>
                    <a:bodyPr/>
                    <a:lstStyle/>
                    <a:p>
                      <a:pPr marL="182880" algn="l" rtl="0" fontAlgn="ctr"/>
                      <a:r>
                        <a:rPr lang="en-US" sz="1400" u="none" strike="noStrike" dirty="0">
                          <a:effectLst/>
                          <a:latin typeface="Roboto" panose="02000000000000000000" pitchFamily="2" charset="0"/>
                          <a:ea typeface="Roboto" panose="02000000000000000000" pitchFamily="2" charset="0"/>
                        </a:rPr>
                        <a:t>Ensuring an informed public through a robust media ecosystem and other educational efforts ​</a:t>
                      </a:r>
                    </a:p>
                  </a:txBody>
                  <a:tcPr marL="3126" marR="3126" marT="3126" marB="0" anchor="ctr">
                    <a:solidFill>
                      <a:schemeClr val="bg1">
                        <a:lumMod val="85000"/>
                      </a:schemeClr>
                    </a:solidFill>
                  </a:tcPr>
                </a:tc>
                <a:tc>
                  <a:txBody>
                    <a:bodyPr/>
                    <a:lstStyle/>
                    <a:p>
                      <a:pPr algn="ctr" rtl="0" fontAlgn="ctr"/>
                      <a:r>
                        <a:rPr lang="en-US" sz="1600" b="0" i="0" u="none" strike="noStrike" dirty="0">
                          <a:solidFill>
                            <a:schemeClr val="tx1"/>
                          </a:solidFill>
                          <a:effectLst/>
                          <a:latin typeface="Roboto" panose="02000000000000000000" pitchFamily="2" charset="0"/>
                          <a:ea typeface="Roboto" panose="02000000000000000000" pitchFamily="2" charset="0"/>
                        </a:rPr>
                        <a:t>37%</a:t>
                      </a:r>
                    </a:p>
                  </a:txBody>
                  <a:tcPr marL="3126" marR="3126" marT="3126" marB="0" anchor="ctr"/>
                </a:tc>
                <a:tc>
                  <a:txBody>
                    <a:bodyPr/>
                    <a:lstStyle/>
                    <a:p>
                      <a:pPr algn="ctr" rtl="0" fontAlgn="ctr"/>
                      <a:r>
                        <a:rPr lang="en-US" sz="1600" u="none" strike="noStrike" dirty="0">
                          <a:solidFill>
                            <a:schemeClr val="tx1"/>
                          </a:solidFill>
                          <a:effectLst/>
                          <a:latin typeface="Roboto" panose="02000000000000000000" pitchFamily="2" charset="0"/>
                          <a:ea typeface="Roboto" panose="02000000000000000000" pitchFamily="2" charset="0"/>
                        </a:rPr>
                        <a:t>49%</a:t>
                      </a:r>
                      <a:endParaRPr lang="en-US" sz="1600" b="0" i="0" u="none" strike="noStrike" dirty="0">
                        <a:solidFill>
                          <a:schemeClr val="tx1"/>
                        </a:solidFill>
                        <a:effectLst/>
                        <a:latin typeface="Roboto" panose="02000000000000000000" pitchFamily="2" charset="0"/>
                        <a:ea typeface="Roboto" panose="02000000000000000000" pitchFamily="2" charset="0"/>
                      </a:endParaRPr>
                    </a:p>
                  </a:txBody>
                  <a:tcPr marL="3126" marR="3126" marT="3126" marB="0" anchor="ctr"/>
                </a:tc>
                <a:tc>
                  <a:txBody>
                    <a:bodyPr/>
                    <a:lstStyle/>
                    <a:p>
                      <a:pPr algn="ctr" rtl="0" fontAlgn="ctr"/>
                      <a:r>
                        <a:rPr lang="en-US" sz="1600" u="none" strike="noStrike" dirty="0">
                          <a:solidFill>
                            <a:schemeClr val="tx1"/>
                          </a:solidFill>
                          <a:effectLst/>
                          <a:latin typeface="Roboto" panose="02000000000000000000" pitchFamily="2" charset="0"/>
                          <a:ea typeface="Roboto" panose="02000000000000000000" pitchFamily="2" charset="0"/>
                        </a:rPr>
                        <a:t>36%</a:t>
                      </a:r>
                      <a:endParaRPr lang="en-US" sz="1600" b="0" i="0" u="none" strike="noStrike" dirty="0">
                        <a:solidFill>
                          <a:schemeClr val="tx1"/>
                        </a:solidFill>
                        <a:effectLst/>
                        <a:latin typeface="Roboto" panose="02000000000000000000" pitchFamily="2" charset="0"/>
                        <a:ea typeface="Roboto" panose="02000000000000000000" pitchFamily="2" charset="0"/>
                      </a:endParaRPr>
                    </a:p>
                  </a:txBody>
                  <a:tcPr marL="3126" marR="3126" marT="3126" marB="0" anchor="ctr"/>
                </a:tc>
                <a:tc>
                  <a:txBody>
                    <a:bodyPr/>
                    <a:lstStyle/>
                    <a:p>
                      <a:pPr algn="ctr" fontAlgn="b"/>
                      <a:r>
                        <a:rPr lang="en-US" sz="1600" u="none" strike="noStrike" dirty="0">
                          <a:solidFill>
                            <a:schemeClr val="tx1"/>
                          </a:solidFill>
                          <a:effectLst/>
                          <a:latin typeface="Roboto" panose="02000000000000000000" pitchFamily="2" charset="0"/>
                          <a:ea typeface="Roboto" panose="02000000000000000000" pitchFamily="2" charset="0"/>
                        </a:rPr>
                        <a:t>-13</a:t>
                      </a:r>
                      <a:endParaRPr lang="en-US" sz="1600" b="0" i="0" u="none" strike="noStrike" dirty="0">
                        <a:solidFill>
                          <a:schemeClr val="tx1"/>
                        </a:solidFill>
                        <a:effectLst/>
                        <a:latin typeface="Roboto" panose="02000000000000000000" pitchFamily="2" charset="0"/>
                        <a:ea typeface="Roboto" panose="02000000000000000000" pitchFamily="2" charset="0"/>
                      </a:endParaRPr>
                    </a:p>
                  </a:txBody>
                  <a:tcPr marL="3126" marR="3126" marT="3126" marB="0" anchor="ctr"/>
                </a:tc>
                <a:extLst>
                  <a:ext uri="{0D108BD9-81ED-4DB2-BD59-A6C34878D82A}">
                    <a16:rowId xmlns:a16="http://schemas.microsoft.com/office/drawing/2014/main" val="1637105428"/>
                  </a:ext>
                </a:extLst>
              </a:tr>
              <a:tr h="346711">
                <a:tc>
                  <a:txBody>
                    <a:bodyPr/>
                    <a:lstStyle/>
                    <a:p>
                      <a:pPr marL="182880" algn="l" rtl="0" fontAlgn="ctr"/>
                      <a:r>
                        <a:rPr lang="en-US" sz="1400" b="0" u="none" strike="noStrike" dirty="0">
                          <a:effectLst/>
                          <a:latin typeface="Roboto" panose="02000000000000000000" pitchFamily="2" charset="0"/>
                          <a:ea typeface="Roboto" panose="02000000000000000000" pitchFamily="2" charset="0"/>
                        </a:rPr>
                        <a:t>Growing the grassroots to build a just society, including efforts around racial justice, gender equity, the rights of LGBTQ+ individuals, disability justice, civil rights, and climate and economic justice​</a:t>
                      </a:r>
                    </a:p>
                  </a:txBody>
                  <a:tcPr marL="3126" marR="3126" marT="3126" marB="0" anchor="ctr">
                    <a:solidFill>
                      <a:schemeClr val="bg1">
                        <a:lumMod val="85000"/>
                      </a:schemeClr>
                    </a:solidFill>
                  </a:tcPr>
                </a:tc>
                <a:tc>
                  <a:txBody>
                    <a:bodyPr/>
                    <a:lstStyle/>
                    <a:p>
                      <a:pPr algn="ctr" rtl="0" fontAlgn="ctr"/>
                      <a:r>
                        <a:rPr lang="en-US" sz="1600" b="0" i="0" u="none" strike="noStrike" dirty="0">
                          <a:solidFill>
                            <a:schemeClr val="tx1"/>
                          </a:solidFill>
                          <a:effectLst/>
                          <a:latin typeface="Roboto" panose="02000000000000000000" pitchFamily="2" charset="0"/>
                          <a:ea typeface="Roboto" panose="02000000000000000000" pitchFamily="2" charset="0"/>
                        </a:rPr>
                        <a:t>46%</a:t>
                      </a:r>
                    </a:p>
                  </a:txBody>
                  <a:tcPr marL="3126" marR="3126" marT="3126" marB="0" anchor="ctr"/>
                </a:tc>
                <a:tc>
                  <a:txBody>
                    <a:bodyPr/>
                    <a:lstStyle/>
                    <a:p>
                      <a:pPr algn="ctr" rtl="0" fontAlgn="ctr"/>
                      <a:r>
                        <a:rPr lang="en-US" sz="1600" b="0" u="none" strike="noStrike" dirty="0">
                          <a:solidFill>
                            <a:schemeClr val="tx1"/>
                          </a:solidFill>
                          <a:effectLst/>
                          <a:latin typeface="Roboto" panose="02000000000000000000" pitchFamily="2" charset="0"/>
                          <a:ea typeface="Roboto" panose="02000000000000000000" pitchFamily="2" charset="0"/>
                        </a:rPr>
                        <a:t>39%</a:t>
                      </a:r>
                      <a:endParaRPr lang="en-US" sz="1600" b="0" i="1" u="none" strike="noStrike" dirty="0">
                        <a:solidFill>
                          <a:schemeClr val="tx1"/>
                        </a:solidFill>
                        <a:effectLst/>
                        <a:latin typeface="Roboto" panose="02000000000000000000" pitchFamily="2" charset="0"/>
                        <a:ea typeface="Roboto" panose="02000000000000000000" pitchFamily="2" charset="0"/>
                      </a:endParaRPr>
                    </a:p>
                  </a:txBody>
                  <a:tcPr marL="3126" marR="3126" marT="3126" marB="0" anchor="ctr"/>
                </a:tc>
                <a:tc>
                  <a:txBody>
                    <a:bodyPr/>
                    <a:lstStyle/>
                    <a:p>
                      <a:pPr algn="ctr" rtl="0" fontAlgn="ctr"/>
                      <a:r>
                        <a:rPr lang="en-US" sz="1600" b="0" u="none" strike="noStrike" dirty="0">
                          <a:solidFill>
                            <a:schemeClr val="tx1"/>
                          </a:solidFill>
                          <a:effectLst/>
                          <a:latin typeface="Roboto" panose="02000000000000000000" pitchFamily="2" charset="0"/>
                          <a:ea typeface="Roboto" panose="02000000000000000000" pitchFamily="2" charset="0"/>
                        </a:rPr>
                        <a:t>29%</a:t>
                      </a:r>
                      <a:endParaRPr lang="en-US" sz="1600" b="0" i="1" u="none" strike="noStrike" dirty="0">
                        <a:solidFill>
                          <a:schemeClr val="tx1"/>
                        </a:solidFill>
                        <a:effectLst/>
                        <a:latin typeface="Roboto" panose="02000000000000000000" pitchFamily="2" charset="0"/>
                        <a:ea typeface="Roboto" panose="02000000000000000000" pitchFamily="2" charset="0"/>
                      </a:endParaRPr>
                    </a:p>
                  </a:txBody>
                  <a:tcPr marL="3126" marR="3126" marT="3126" marB="0" anchor="ctr"/>
                </a:tc>
                <a:tc>
                  <a:txBody>
                    <a:bodyPr/>
                    <a:lstStyle/>
                    <a:p>
                      <a:pPr algn="ctr" fontAlgn="b"/>
                      <a:r>
                        <a:rPr lang="en-US" sz="1600" b="0" i="0" u="none" strike="noStrike" dirty="0">
                          <a:solidFill>
                            <a:schemeClr val="tx1"/>
                          </a:solidFill>
                          <a:effectLst/>
                          <a:latin typeface="Roboto" panose="02000000000000000000" pitchFamily="2" charset="0"/>
                          <a:ea typeface="Roboto" panose="02000000000000000000" pitchFamily="2" charset="0"/>
                        </a:rPr>
                        <a:t>-10</a:t>
                      </a:r>
                    </a:p>
                  </a:txBody>
                  <a:tcPr marL="3126" marR="3126" marT="3126" marB="0" anchor="ctr"/>
                </a:tc>
                <a:extLst>
                  <a:ext uri="{0D108BD9-81ED-4DB2-BD59-A6C34878D82A}">
                    <a16:rowId xmlns:a16="http://schemas.microsoft.com/office/drawing/2014/main" val="2819204107"/>
                  </a:ext>
                </a:extLst>
              </a:tr>
              <a:tr h="352542">
                <a:tc>
                  <a:txBody>
                    <a:bodyPr/>
                    <a:lstStyle/>
                    <a:p>
                      <a:pPr marL="182880" algn="l" rtl="0" fontAlgn="ctr"/>
                      <a:r>
                        <a:rPr lang="en-US" sz="1400" b="0" u="none" strike="noStrike" dirty="0">
                          <a:effectLst/>
                          <a:latin typeface="Roboto" panose="02000000000000000000" pitchFamily="2" charset="0"/>
                          <a:ea typeface="Roboto" panose="02000000000000000000" pitchFamily="2" charset="0"/>
                        </a:rPr>
                        <a:t>Bridging divides, fostering belonging, and building consensus in communities​</a:t>
                      </a:r>
                    </a:p>
                  </a:txBody>
                  <a:tcPr marL="3126" marR="3126" marT="3126" marB="0" anchor="ctr">
                    <a:solidFill>
                      <a:schemeClr val="bg1">
                        <a:lumMod val="85000"/>
                      </a:schemeClr>
                    </a:solidFill>
                  </a:tcPr>
                </a:tc>
                <a:tc>
                  <a:txBody>
                    <a:bodyPr/>
                    <a:lstStyle/>
                    <a:p>
                      <a:pPr algn="ctr" rtl="0" fontAlgn="ctr"/>
                      <a:r>
                        <a:rPr lang="en-US" sz="1600" b="0" i="0" u="none" strike="noStrike" dirty="0">
                          <a:solidFill>
                            <a:schemeClr val="tx1"/>
                          </a:solidFill>
                          <a:effectLst/>
                          <a:latin typeface="Roboto" panose="02000000000000000000" pitchFamily="2" charset="0"/>
                          <a:ea typeface="Roboto" panose="02000000000000000000" pitchFamily="2" charset="0"/>
                        </a:rPr>
                        <a:t>29%</a:t>
                      </a:r>
                    </a:p>
                  </a:txBody>
                  <a:tcPr marL="3126" marR="3126" marT="3126" marB="0" anchor="ctr"/>
                </a:tc>
                <a:tc>
                  <a:txBody>
                    <a:bodyPr/>
                    <a:lstStyle/>
                    <a:p>
                      <a:pPr algn="ctr" rtl="0" fontAlgn="ctr"/>
                      <a:r>
                        <a:rPr lang="en-US" sz="1600" b="0" u="none" strike="noStrike" dirty="0">
                          <a:solidFill>
                            <a:schemeClr val="tx1"/>
                          </a:solidFill>
                          <a:effectLst/>
                          <a:latin typeface="Roboto" panose="02000000000000000000" pitchFamily="2" charset="0"/>
                          <a:ea typeface="Roboto" panose="02000000000000000000" pitchFamily="2" charset="0"/>
                        </a:rPr>
                        <a:t>25%</a:t>
                      </a:r>
                      <a:endParaRPr lang="en-US" sz="1600" b="0" i="0" u="none" strike="noStrike" dirty="0">
                        <a:solidFill>
                          <a:schemeClr val="tx1"/>
                        </a:solidFill>
                        <a:effectLst/>
                        <a:latin typeface="Roboto" panose="02000000000000000000" pitchFamily="2" charset="0"/>
                        <a:ea typeface="Roboto" panose="02000000000000000000" pitchFamily="2" charset="0"/>
                      </a:endParaRPr>
                    </a:p>
                  </a:txBody>
                  <a:tcPr marL="3126" marR="3126" marT="3126" marB="0" anchor="ctr"/>
                </a:tc>
                <a:tc>
                  <a:txBody>
                    <a:bodyPr/>
                    <a:lstStyle/>
                    <a:p>
                      <a:pPr algn="ctr" rtl="0" fontAlgn="ctr"/>
                      <a:r>
                        <a:rPr lang="en-US" sz="1600" b="0" u="none" strike="noStrike" dirty="0">
                          <a:solidFill>
                            <a:schemeClr val="tx1"/>
                          </a:solidFill>
                          <a:effectLst/>
                          <a:latin typeface="Roboto" panose="02000000000000000000" pitchFamily="2" charset="0"/>
                          <a:ea typeface="Roboto" panose="02000000000000000000" pitchFamily="2" charset="0"/>
                        </a:rPr>
                        <a:t>29%</a:t>
                      </a:r>
                      <a:endParaRPr lang="en-US" sz="1600" b="0" i="0" u="none" strike="noStrike" dirty="0">
                        <a:solidFill>
                          <a:schemeClr val="tx1"/>
                        </a:solidFill>
                        <a:effectLst/>
                        <a:latin typeface="Roboto" panose="02000000000000000000" pitchFamily="2" charset="0"/>
                        <a:ea typeface="Roboto" panose="02000000000000000000" pitchFamily="2" charset="0"/>
                      </a:endParaRPr>
                    </a:p>
                  </a:txBody>
                  <a:tcPr marL="3126" marR="3126" marT="3126" marB="0" anchor="ctr"/>
                </a:tc>
                <a:tc>
                  <a:txBody>
                    <a:bodyPr/>
                    <a:lstStyle/>
                    <a:p>
                      <a:pPr algn="ctr" fontAlgn="b"/>
                      <a:r>
                        <a:rPr lang="en-US" sz="1600" b="0" u="none" strike="noStrike" dirty="0">
                          <a:solidFill>
                            <a:schemeClr val="tx1"/>
                          </a:solidFill>
                          <a:effectLst/>
                          <a:latin typeface="Roboto" panose="02000000000000000000" pitchFamily="2" charset="0"/>
                          <a:ea typeface="Roboto" panose="02000000000000000000" pitchFamily="2" charset="0"/>
                        </a:rPr>
                        <a:t>+4</a:t>
                      </a:r>
                      <a:endParaRPr lang="en-US" sz="1600" b="0" i="0" u="none" strike="noStrike" dirty="0">
                        <a:solidFill>
                          <a:schemeClr val="tx1"/>
                        </a:solidFill>
                        <a:effectLst/>
                        <a:latin typeface="Roboto" panose="02000000000000000000" pitchFamily="2" charset="0"/>
                        <a:ea typeface="Roboto" panose="02000000000000000000" pitchFamily="2" charset="0"/>
                      </a:endParaRPr>
                    </a:p>
                  </a:txBody>
                  <a:tcPr marL="3126" marR="3126" marT="3126" marB="0" anchor="ctr"/>
                </a:tc>
                <a:extLst>
                  <a:ext uri="{0D108BD9-81ED-4DB2-BD59-A6C34878D82A}">
                    <a16:rowId xmlns:a16="http://schemas.microsoft.com/office/drawing/2014/main" val="2116109313"/>
                  </a:ext>
                </a:extLst>
              </a:tr>
              <a:tr h="352542">
                <a:tc>
                  <a:txBody>
                    <a:bodyPr/>
                    <a:lstStyle/>
                    <a:p>
                      <a:pPr marL="182880" algn="l" rtl="0" fontAlgn="ctr"/>
                      <a:r>
                        <a:rPr lang="en-US" sz="1400" u="none" strike="noStrike" dirty="0">
                          <a:effectLst/>
                          <a:latin typeface="Roboto" panose="02000000000000000000" pitchFamily="2" charset="0"/>
                          <a:ea typeface="Roboto" panose="02000000000000000000" pitchFamily="2" charset="0"/>
                        </a:rPr>
                        <a:t>Strengthening field infrastructure and capacity, such as supporting networks or conducting research to build field-wide knowledge​</a:t>
                      </a:r>
                    </a:p>
                  </a:txBody>
                  <a:tcPr marL="3126" marR="3126" marT="3126" marB="0" anchor="ctr">
                    <a:solidFill>
                      <a:schemeClr val="bg1">
                        <a:lumMod val="85000"/>
                      </a:schemeClr>
                    </a:solidFill>
                  </a:tcPr>
                </a:tc>
                <a:tc>
                  <a:txBody>
                    <a:bodyPr/>
                    <a:lstStyle/>
                    <a:p>
                      <a:pPr algn="ctr" rtl="0" fontAlgn="ctr"/>
                      <a:r>
                        <a:rPr lang="en-US" sz="1600" b="0" i="0" u="none" strike="noStrike" dirty="0">
                          <a:solidFill>
                            <a:schemeClr val="tx1"/>
                          </a:solidFill>
                          <a:effectLst/>
                          <a:latin typeface="Roboto" panose="02000000000000000000" pitchFamily="2" charset="0"/>
                          <a:ea typeface="Roboto" panose="02000000000000000000" pitchFamily="2" charset="0"/>
                        </a:rPr>
                        <a:t>15%</a:t>
                      </a:r>
                    </a:p>
                  </a:txBody>
                  <a:tcPr marL="3126" marR="3126" marT="3126" marB="0" anchor="ctr"/>
                </a:tc>
                <a:tc>
                  <a:txBody>
                    <a:bodyPr/>
                    <a:lstStyle/>
                    <a:p>
                      <a:pPr algn="ctr" rtl="0" fontAlgn="ctr"/>
                      <a:r>
                        <a:rPr lang="en-US" sz="1600" u="none" strike="noStrike" dirty="0">
                          <a:solidFill>
                            <a:schemeClr val="tx1"/>
                          </a:solidFill>
                          <a:effectLst/>
                          <a:latin typeface="Roboto" panose="02000000000000000000" pitchFamily="2" charset="0"/>
                          <a:ea typeface="Roboto" panose="02000000000000000000" pitchFamily="2" charset="0"/>
                        </a:rPr>
                        <a:t>15%</a:t>
                      </a:r>
                      <a:endParaRPr lang="en-US" sz="1600" b="0" i="0" u="none" strike="noStrike" dirty="0">
                        <a:solidFill>
                          <a:schemeClr val="tx1"/>
                        </a:solidFill>
                        <a:effectLst/>
                        <a:latin typeface="Roboto" panose="02000000000000000000" pitchFamily="2" charset="0"/>
                        <a:ea typeface="Roboto" panose="02000000000000000000" pitchFamily="2" charset="0"/>
                      </a:endParaRPr>
                    </a:p>
                  </a:txBody>
                  <a:tcPr marL="3126" marR="3126" marT="3126" marB="0" anchor="ctr"/>
                </a:tc>
                <a:tc>
                  <a:txBody>
                    <a:bodyPr/>
                    <a:lstStyle/>
                    <a:p>
                      <a:pPr algn="ctr" rtl="0" fontAlgn="ctr"/>
                      <a:r>
                        <a:rPr lang="en-US" sz="1600" u="none" strike="noStrike" dirty="0">
                          <a:solidFill>
                            <a:schemeClr val="tx1"/>
                          </a:solidFill>
                          <a:effectLst/>
                          <a:latin typeface="Roboto" panose="02000000000000000000" pitchFamily="2" charset="0"/>
                          <a:ea typeface="Roboto" panose="02000000000000000000" pitchFamily="2" charset="0"/>
                        </a:rPr>
                        <a:t>25%</a:t>
                      </a:r>
                      <a:endParaRPr lang="en-US" sz="1600" b="0" i="0" u="none" strike="noStrike" dirty="0">
                        <a:solidFill>
                          <a:schemeClr val="tx1"/>
                        </a:solidFill>
                        <a:effectLst/>
                        <a:latin typeface="Roboto" panose="02000000000000000000" pitchFamily="2" charset="0"/>
                        <a:ea typeface="Roboto" panose="02000000000000000000" pitchFamily="2" charset="0"/>
                      </a:endParaRPr>
                    </a:p>
                  </a:txBody>
                  <a:tcPr marL="3126" marR="3126" marT="3126" marB="0" anchor="ctr"/>
                </a:tc>
                <a:tc>
                  <a:txBody>
                    <a:bodyPr/>
                    <a:lstStyle/>
                    <a:p>
                      <a:pPr algn="ctr" fontAlgn="b"/>
                      <a:r>
                        <a:rPr lang="en-US" sz="1600" b="0" i="0" u="none" strike="noStrike" dirty="0">
                          <a:solidFill>
                            <a:schemeClr val="tx1"/>
                          </a:solidFill>
                          <a:effectLst/>
                          <a:latin typeface="Roboto" panose="02000000000000000000" pitchFamily="2" charset="0"/>
                          <a:ea typeface="Roboto" panose="02000000000000000000" pitchFamily="2" charset="0"/>
                        </a:rPr>
                        <a:t>+10</a:t>
                      </a:r>
                    </a:p>
                  </a:txBody>
                  <a:tcPr marL="3126" marR="3126" marT="3126" marB="0" anchor="ctr"/>
                </a:tc>
                <a:extLst>
                  <a:ext uri="{0D108BD9-81ED-4DB2-BD59-A6C34878D82A}">
                    <a16:rowId xmlns:a16="http://schemas.microsoft.com/office/drawing/2014/main" val="3703067079"/>
                  </a:ext>
                </a:extLst>
              </a:tr>
              <a:tr h="352542">
                <a:tc>
                  <a:txBody>
                    <a:bodyPr/>
                    <a:lstStyle/>
                    <a:p>
                      <a:pPr marL="182880" algn="l" rtl="0" fontAlgn="ctr"/>
                      <a:r>
                        <a:rPr lang="en-US" sz="1400" u="none" strike="noStrike" dirty="0">
                          <a:effectLst/>
                          <a:latin typeface="Roboto" panose="02000000000000000000" pitchFamily="2" charset="0"/>
                          <a:ea typeface="Roboto" panose="02000000000000000000" pitchFamily="2" charset="0"/>
                        </a:rPr>
                        <a:t>Identifying, recruiting, and developing a diverse array of leaders for democracy​</a:t>
                      </a:r>
                    </a:p>
                  </a:txBody>
                  <a:tcPr marL="3126" marR="3126" marT="3126" marB="0" anchor="ctr">
                    <a:solidFill>
                      <a:schemeClr val="bg1">
                        <a:lumMod val="85000"/>
                      </a:schemeClr>
                    </a:solidFill>
                  </a:tcPr>
                </a:tc>
                <a:tc>
                  <a:txBody>
                    <a:bodyPr/>
                    <a:lstStyle/>
                    <a:p>
                      <a:pPr algn="ctr" rtl="0" fontAlgn="ctr"/>
                      <a:r>
                        <a:rPr lang="en-US" sz="1600" b="0" i="0" u="none" strike="noStrike" dirty="0">
                          <a:solidFill>
                            <a:schemeClr val="tx1"/>
                          </a:solidFill>
                          <a:effectLst/>
                          <a:latin typeface="Roboto" panose="02000000000000000000" pitchFamily="2" charset="0"/>
                          <a:ea typeface="Roboto" panose="02000000000000000000" pitchFamily="2" charset="0"/>
                        </a:rPr>
                        <a:t>19%</a:t>
                      </a:r>
                    </a:p>
                  </a:txBody>
                  <a:tcPr marL="3126" marR="3126" marT="3126" marB="0" anchor="ctr"/>
                </a:tc>
                <a:tc>
                  <a:txBody>
                    <a:bodyPr/>
                    <a:lstStyle/>
                    <a:p>
                      <a:pPr algn="ctr" rtl="0" fontAlgn="ctr"/>
                      <a:r>
                        <a:rPr lang="en-US" sz="1600" u="none" strike="noStrike" dirty="0">
                          <a:solidFill>
                            <a:schemeClr val="tx1"/>
                          </a:solidFill>
                          <a:effectLst/>
                          <a:latin typeface="Roboto" panose="02000000000000000000" pitchFamily="2" charset="0"/>
                          <a:ea typeface="Roboto" panose="02000000000000000000" pitchFamily="2" charset="0"/>
                        </a:rPr>
                        <a:t>15%</a:t>
                      </a:r>
                      <a:endParaRPr lang="en-US" sz="1600" b="0" i="0" u="none" strike="noStrike" dirty="0">
                        <a:solidFill>
                          <a:schemeClr val="tx1"/>
                        </a:solidFill>
                        <a:effectLst/>
                        <a:latin typeface="Roboto" panose="02000000000000000000" pitchFamily="2" charset="0"/>
                        <a:ea typeface="Roboto" panose="02000000000000000000" pitchFamily="2" charset="0"/>
                      </a:endParaRPr>
                    </a:p>
                  </a:txBody>
                  <a:tcPr marL="3126" marR="3126" marT="3126" marB="0" anchor="ctr"/>
                </a:tc>
                <a:tc>
                  <a:txBody>
                    <a:bodyPr/>
                    <a:lstStyle/>
                    <a:p>
                      <a:pPr algn="ctr" rtl="0" fontAlgn="ctr"/>
                      <a:r>
                        <a:rPr lang="en-US" sz="1600" u="none" strike="noStrike" dirty="0">
                          <a:solidFill>
                            <a:schemeClr val="tx1"/>
                          </a:solidFill>
                          <a:effectLst/>
                          <a:latin typeface="Roboto" panose="02000000000000000000" pitchFamily="2" charset="0"/>
                          <a:ea typeface="Roboto" panose="02000000000000000000" pitchFamily="2" charset="0"/>
                        </a:rPr>
                        <a:t>20%</a:t>
                      </a:r>
                      <a:endParaRPr lang="en-US" sz="1600" b="0" i="0" u="none" strike="noStrike" dirty="0">
                        <a:solidFill>
                          <a:schemeClr val="tx1"/>
                        </a:solidFill>
                        <a:effectLst/>
                        <a:latin typeface="Roboto" panose="02000000000000000000" pitchFamily="2" charset="0"/>
                        <a:ea typeface="Roboto" panose="02000000000000000000" pitchFamily="2" charset="0"/>
                      </a:endParaRPr>
                    </a:p>
                  </a:txBody>
                  <a:tcPr marL="3126" marR="3126" marT="3126" marB="0" anchor="ctr"/>
                </a:tc>
                <a:tc>
                  <a:txBody>
                    <a:bodyPr/>
                    <a:lstStyle/>
                    <a:p>
                      <a:pPr algn="ctr" fontAlgn="b"/>
                      <a:r>
                        <a:rPr lang="en-US" sz="1600" u="none" strike="noStrike" dirty="0">
                          <a:solidFill>
                            <a:schemeClr val="tx1"/>
                          </a:solidFill>
                          <a:effectLst/>
                          <a:latin typeface="Roboto" panose="02000000000000000000" pitchFamily="2" charset="0"/>
                          <a:ea typeface="Roboto" panose="02000000000000000000" pitchFamily="2" charset="0"/>
                        </a:rPr>
                        <a:t>+5</a:t>
                      </a:r>
                      <a:endParaRPr lang="en-US" sz="1600" b="0" i="0" u="none" strike="noStrike" dirty="0">
                        <a:solidFill>
                          <a:schemeClr val="tx1"/>
                        </a:solidFill>
                        <a:effectLst/>
                        <a:latin typeface="Roboto" panose="02000000000000000000" pitchFamily="2" charset="0"/>
                        <a:ea typeface="Roboto" panose="02000000000000000000" pitchFamily="2" charset="0"/>
                      </a:endParaRPr>
                    </a:p>
                  </a:txBody>
                  <a:tcPr marL="3126" marR="3126" marT="3126" marB="0" anchor="ctr"/>
                </a:tc>
                <a:extLst>
                  <a:ext uri="{0D108BD9-81ED-4DB2-BD59-A6C34878D82A}">
                    <a16:rowId xmlns:a16="http://schemas.microsoft.com/office/drawing/2014/main" val="1563126038"/>
                  </a:ext>
                </a:extLst>
              </a:tr>
              <a:tr h="337775">
                <a:tc>
                  <a:txBody>
                    <a:bodyPr/>
                    <a:lstStyle/>
                    <a:p>
                      <a:pPr marL="182880" algn="l" rtl="0" fontAlgn="ctr"/>
                      <a:r>
                        <a:rPr lang="en-US" sz="1400" u="none" strike="noStrike" dirty="0">
                          <a:effectLst/>
                          <a:latin typeface="Roboto" panose="02000000000000000000" pitchFamily="2" charset="0"/>
                          <a:ea typeface="Roboto" panose="02000000000000000000" pitchFamily="2" charset="0"/>
                        </a:rPr>
                        <a:t>Creating a vision for a vibrant democratic future through imagination, the arts, and storytelling ​</a:t>
                      </a:r>
                    </a:p>
                  </a:txBody>
                  <a:tcPr marL="3126" marR="3126" marT="3126" marB="0" anchor="ctr">
                    <a:solidFill>
                      <a:schemeClr val="bg1">
                        <a:lumMod val="85000"/>
                      </a:schemeClr>
                    </a:solidFill>
                  </a:tcPr>
                </a:tc>
                <a:tc>
                  <a:txBody>
                    <a:bodyPr/>
                    <a:lstStyle/>
                    <a:p>
                      <a:pPr algn="ctr" rtl="0" fontAlgn="ctr"/>
                      <a:r>
                        <a:rPr lang="en-US" sz="1600" b="0" i="0" u="none" strike="noStrike" dirty="0">
                          <a:solidFill>
                            <a:schemeClr val="tx1"/>
                          </a:solidFill>
                          <a:effectLst/>
                          <a:latin typeface="Roboto" panose="02000000000000000000" pitchFamily="2" charset="0"/>
                          <a:ea typeface="Roboto" panose="02000000000000000000" pitchFamily="2" charset="0"/>
                        </a:rPr>
                        <a:t>11%</a:t>
                      </a:r>
                    </a:p>
                  </a:txBody>
                  <a:tcPr marL="3126" marR="3126" marT="3126" marB="0" anchor="ctr"/>
                </a:tc>
                <a:tc>
                  <a:txBody>
                    <a:bodyPr/>
                    <a:lstStyle/>
                    <a:p>
                      <a:pPr algn="ctr" rtl="0" fontAlgn="ctr"/>
                      <a:r>
                        <a:rPr lang="en-US" sz="1600" u="none" strike="noStrike" dirty="0">
                          <a:solidFill>
                            <a:schemeClr val="tx1"/>
                          </a:solidFill>
                          <a:effectLst/>
                          <a:latin typeface="Roboto" panose="02000000000000000000" pitchFamily="2" charset="0"/>
                          <a:ea typeface="Roboto" panose="02000000000000000000" pitchFamily="2" charset="0"/>
                        </a:rPr>
                        <a:t>16%</a:t>
                      </a:r>
                      <a:endParaRPr lang="en-US" sz="1600" b="0" i="0" u="none" strike="noStrike" dirty="0">
                        <a:solidFill>
                          <a:schemeClr val="tx1"/>
                        </a:solidFill>
                        <a:effectLst/>
                        <a:latin typeface="Roboto" panose="02000000000000000000" pitchFamily="2" charset="0"/>
                        <a:ea typeface="Roboto" panose="02000000000000000000" pitchFamily="2" charset="0"/>
                      </a:endParaRPr>
                    </a:p>
                  </a:txBody>
                  <a:tcPr marL="3126" marR="3126" marT="3126" marB="0" anchor="ctr"/>
                </a:tc>
                <a:tc>
                  <a:txBody>
                    <a:bodyPr/>
                    <a:lstStyle/>
                    <a:p>
                      <a:pPr algn="ctr" rtl="0" fontAlgn="ctr"/>
                      <a:r>
                        <a:rPr lang="en-US" sz="1600" u="none" strike="noStrike" dirty="0">
                          <a:solidFill>
                            <a:schemeClr val="tx1"/>
                          </a:solidFill>
                          <a:effectLst/>
                          <a:latin typeface="Roboto" panose="02000000000000000000" pitchFamily="2" charset="0"/>
                          <a:ea typeface="Roboto" panose="02000000000000000000" pitchFamily="2" charset="0"/>
                        </a:rPr>
                        <a:t>9%</a:t>
                      </a:r>
                      <a:endParaRPr lang="en-US" sz="1600" b="0" i="0" u="none" strike="noStrike" dirty="0">
                        <a:solidFill>
                          <a:schemeClr val="tx1"/>
                        </a:solidFill>
                        <a:effectLst/>
                        <a:latin typeface="Roboto" panose="02000000000000000000" pitchFamily="2" charset="0"/>
                        <a:ea typeface="Roboto" panose="02000000000000000000" pitchFamily="2" charset="0"/>
                      </a:endParaRPr>
                    </a:p>
                  </a:txBody>
                  <a:tcPr marL="3126" marR="3126" marT="3126" marB="0" anchor="ctr"/>
                </a:tc>
                <a:tc>
                  <a:txBody>
                    <a:bodyPr/>
                    <a:lstStyle/>
                    <a:p>
                      <a:pPr algn="ctr" fontAlgn="b"/>
                      <a:r>
                        <a:rPr lang="en-US" sz="1600" b="0" i="0" u="none" strike="noStrike" dirty="0">
                          <a:solidFill>
                            <a:schemeClr val="tx1"/>
                          </a:solidFill>
                          <a:effectLst/>
                          <a:latin typeface="Roboto" panose="02000000000000000000" pitchFamily="2" charset="0"/>
                          <a:ea typeface="Roboto" panose="02000000000000000000" pitchFamily="2" charset="0"/>
                        </a:rPr>
                        <a:t>-7</a:t>
                      </a:r>
                    </a:p>
                  </a:txBody>
                  <a:tcPr marL="3126" marR="3126" marT="3126" marB="0" anchor="ctr"/>
                </a:tc>
                <a:extLst>
                  <a:ext uri="{0D108BD9-81ED-4DB2-BD59-A6C34878D82A}">
                    <a16:rowId xmlns:a16="http://schemas.microsoft.com/office/drawing/2014/main" val="149733807"/>
                  </a:ext>
                </a:extLst>
              </a:tr>
            </a:tbl>
          </a:graphicData>
        </a:graphic>
      </p:graphicFrame>
    </p:spTree>
    <p:extLst>
      <p:ext uri="{BB962C8B-B14F-4D97-AF65-F5344CB8AC3E}">
        <p14:creationId xmlns:p14="http://schemas.microsoft.com/office/powerpoint/2010/main" val="139102332"/>
      </p:ext>
    </p:extLst>
  </p:cSld>
  <p:clrMapOvr>
    <a:masterClrMapping/>
  </p:clrMapOvr>
</p:sld>
</file>

<file path=ppt/theme/theme1.xml><?xml version="1.0" encoding="utf-8"?>
<a:theme xmlns:a="http://schemas.openxmlformats.org/drawingml/2006/main" name="Democracy Fund Theme">
  <a:themeElements>
    <a:clrScheme name="Democracy Fund">
      <a:dk1>
        <a:srgbClr val="404040"/>
      </a:dk1>
      <a:lt1>
        <a:srgbClr val="FFFFFF"/>
      </a:lt1>
      <a:dk2>
        <a:srgbClr val="ED1B34"/>
      </a:dk2>
      <a:lt2>
        <a:srgbClr val="EBEBEC"/>
      </a:lt2>
      <a:accent1>
        <a:srgbClr val="1D4466"/>
      </a:accent1>
      <a:accent2>
        <a:srgbClr val="3E97D3"/>
      </a:accent2>
      <a:accent3>
        <a:srgbClr val="939598"/>
      </a:accent3>
      <a:accent4>
        <a:srgbClr val="7C1A28"/>
      </a:accent4>
      <a:accent5>
        <a:srgbClr val="ED1B34"/>
      </a:accent5>
      <a:accent6>
        <a:srgbClr val="FFFFFF"/>
      </a:accent6>
      <a:hlink>
        <a:srgbClr val="1D4466"/>
      </a:hlink>
      <a:folHlink>
        <a:srgbClr val="1D4466"/>
      </a:folHlink>
    </a:clrScheme>
    <a:fontScheme name="Custom 1">
      <a:majorFont>
        <a:latin typeface="Arial Narrow"/>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55155445-9B41-5B45-9247-6DEB3D6FF1A4}" vid="{778D24AB-0763-DD4E-8714-184F2541D1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Democracy Fund Theme</Template>
  <TotalTime>17837</TotalTime>
  <Words>1936</Words>
  <Application>Microsoft Macintosh PowerPoint</Application>
  <PresentationFormat>Widescreen</PresentationFormat>
  <Paragraphs>375</Paragraphs>
  <Slides>21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Aptos</vt:lpstr>
      <vt:lpstr>Arial</vt:lpstr>
      <vt:lpstr>Arial Narrow</vt:lpstr>
      <vt:lpstr>Calibri</vt:lpstr>
      <vt:lpstr>Georgia</vt:lpstr>
      <vt:lpstr>Merriweather</vt:lpstr>
      <vt:lpstr>Open Sans</vt:lpstr>
      <vt:lpstr>Roboto</vt:lpstr>
      <vt:lpstr>Segoe UI</vt:lpstr>
      <vt:lpstr>Democracy Fund Theme</vt:lpstr>
      <vt:lpstr>What Democracy Funders Are Saying Insights from the Latest Democracy Fund Pulse Survey</vt:lpstr>
      <vt:lpstr>Overview</vt:lpstr>
      <vt:lpstr>What is the mood now?</vt:lpstr>
      <vt:lpstr>Rising dissatisfaction with American democracy</vt:lpstr>
      <vt:lpstr>Negative emotions, but also determination</vt:lpstr>
      <vt:lpstr>Increasing concerns about American  democracy and its institutions </vt:lpstr>
      <vt:lpstr>Continued pessimism around philanthropy’s strategies and abilities; room to grow on coordination</vt:lpstr>
      <vt:lpstr>Slight increase in optimism about preparedness of organizations and the field</vt:lpstr>
      <vt:lpstr>Top three priorities: Countering authoritarianism, supporting elections, and building effective institutions</vt:lpstr>
      <vt:lpstr>What do we know about funding for 2026?</vt:lpstr>
      <vt:lpstr>PowerPoint Presentation</vt:lpstr>
      <vt:lpstr>PowerPoint Presentation</vt:lpstr>
      <vt:lpstr>Becoming more clear on how we can coordinate with fellow funders to have a greater impact through identifying organizations and opportunities for collaboration.</vt:lpstr>
      <vt:lpstr>Increasing emphasis on early funding, voter engagement, and election administration</vt:lpstr>
      <vt:lpstr>PowerPoint Presentation</vt:lpstr>
      <vt:lpstr>Focusing on grassroots organizing,  civic engagement, and voting rights</vt:lpstr>
      <vt:lpstr>Data + Methodology</vt:lpstr>
      <vt:lpstr>PowerPoint Presentation</vt:lpstr>
      <vt:lpstr>Respondent characteristics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Griffin</dc:creator>
  <cp:lastModifiedBy>Charlie Lobeck</cp:lastModifiedBy>
  <cp:revision>549</cp:revision>
  <dcterms:created xsi:type="dcterms:W3CDTF">2024-10-09T19:15:16Z</dcterms:created>
  <dcterms:modified xsi:type="dcterms:W3CDTF">2025-11-21T15:12:11Z</dcterms:modified>
</cp:coreProperties>
</file>